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9" r:id="rId12"/>
    <p:sldId id="270" r:id="rId13"/>
    <p:sldId id="272" r:id="rId14"/>
    <p:sldId id="271" r:id="rId15"/>
    <p:sldId id="311" r:id="rId16"/>
    <p:sldId id="275" r:id="rId17"/>
    <p:sldId id="276" r:id="rId18"/>
    <p:sldId id="277" r:id="rId19"/>
    <p:sldId id="278" r:id="rId20"/>
    <p:sldId id="282" r:id="rId21"/>
    <p:sldId id="283" r:id="rId22"/>
    <p:sldId id="286" r:id="rId23"/>
    <p:sldId id="274" r:id="rId24"/>
    <p:sldId id="289" r:id="rId25"/>
    <p:sldId id="273" r:id="rId26"/>
    <p:sldId id="279" r:id="rId27"/>
    <p:sldId id="290" r:id="rId28"/>
    <p:sldId id="280" r:id="rId29"/>
    <p:sldId id="288" r:id="rId30"/>
    <p:sldId id="294" r:id="rId31"/>
    <p:sldId id="293" r:id="rId32"/>
    <p:sldId id="292" r:id="rId33"/>
    <p:sldId id="304" r:id="rId34"/>
    <p:sldId id="281" r:id="rId35"/>
    <p:sldId id="287" r:id="rId36"/>
    <p:sldId id="284" r:id="rId37"/>
    <p:sldId id="306" r:id="rId38"/>
    <p:sldId id="285" r:id="rId39"/>
    <p:sldId id="291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0" r:id="rId48"/>
    <p:sldId id="302" r:id="rId49"/>
    <p:sldId id="303" r:id="rId50"/>
    <p:sldId id="305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C7"/>
    <a:srgbClr val="E6CFCE"/>
    <a:srgbClr val="E6E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F03DD-BCC8-40D0-86F9-20BE613E7D6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0DA7-B2DF-45A1-AE7C-57B1C305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A24CD3-204F-4468-8EE4-28A6668D006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Feedback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645746">
            <a:off x="643343" y="27407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single most powerful influence on enhancing achievement is feedback. Hattie, 2009</a:t>
            </a:r>
          </a:p>
        </p:txBody>
      </p:sp>
      <p:sp>
        <p:nvSpPr>
          <p:cNvPr id="5" name="Rectangle 4"/>
          <p:cNvSpPr/>
          <p:nvPr/>
        </p:nvSpPr>
        <p:spPr>
          <a:xfrm rot="491513">
            <a:off x="2971800" y="47323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best, students receive ‘moments’ of feedback </a:t>
            </a:r>
            <a:r>
              <a:rPr lang="en-US" dirty="0" smtClean="0"/>
              <a:t>every single </a:t>
            </a:r>
            <a:r>
              <a:rPr lang="en-US" dirty="0"/>
              <a:t>day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5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"/>
            <a:ext cx="7239000" cy="537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Emoji Choices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588645"/>
            <a:ext cx="4543425" cy="468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" y="5292090"/>
            <a:ext cx="732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ADD: If I did not chose a happy face, describe how you are going to improve.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students to mark on assignments.</a:t>
            </a:r>
          </a:p>
          <a:p>
            <a:r>
              <a:rPr lang="en-US" dirty="0" smtClean="0"/>
              <a:t>? Not sure here</a:t>
            </a:r>
          </a:p>
          <a:p>
            <a:r>
              <a:rPr lang="en-US" dirty="0" smtClean="0"/>
              <a:t>0 Need clarification</a:t>
            </a:r>
          </a:p>
          <a:p>
            <a:r>
              <a:rPr lang="en-US" dirty="0" smtClean="0"/>
              <a:t>**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22860"/>
            <a:ext cx="7239000" cy="754380"/>
          </a:xfrm>
        </p:spPr>
        <p:txBody>
          <a:bodyPr/>
          <a:lstStyle/>
          <a:p>
            <a:r>
              <a:rPr lang="en-US" dirty="0" smtClean="0"/>
              <a:t>AT THE TOP OF EVERY PAGE…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076325"/>
            <a:ext cx="4377690" cy="5631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8940" y="1076325"/>
            <a:ext cx="1223010" cy="581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05" y="1624965"/>
            <a:ext cx="1352550" cy="4271010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5840730" y="1657350"/>
            <a:ext cx="731520" cy="41910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endCxn id="5" idx="2"/>
          </p:cNvCxnSpPr>
          <p:nvPr/>
        </p:nvCxnSpPr>
        <p:spPr>
          <a:xfrm rot="10800000">
            <a:off x="3560446" y="1657350"/>
            <a:ext cx="2245317" cy="2095500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33730" y="3748565"/>
            <a:ext cx="49165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Students can easily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Access work they need to</a:t>
            </a:r>
          </a:p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Work on in Rocket Fuel or Tutorial</a:t>
            </a:r>
          </a:p>
        </p:txBody>
      </p:sp>
    </p:spTree>
    <p:extLst>
      <p:ext uri="{BB962C8B-B14F-4D97-AF65-F5344CB8AC3E}">
        <p14:creationId xmlns:p14="http://schemas.microsoft.com/office/powerpoint/2010/main" val="100110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2014537"/>
            <a:ext cx="2171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Tweet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874520"/>
            <a:ext cx="6467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err="1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slides to help you close the lesson and make students think about mastery of the learning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8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Write it down, and then ask me a SPECIFIC question that I can answer.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you confused about?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0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Separately specify what YOU could do and what I could do to help you.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you do this at an expert level?</a:t>
            </a:r>
            <a:br>
              <a:rPr lang="en-US" dirty="0" smtClean="0"/>
            </a:br>
            <a:r>
              <a:rPr lang="en-US" dirty="0" smtClean="0"/>
              <a:t>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4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2407920"/>
            <a:ext cx="5486400" cy="4678363"/>
          </a:xfrm>
        </p:spPr>
        <p:txBody>
          <a:bodyPr/>
          <a:lstStyle/>
          <a:p>
            <a:r>
              <a:rPr lang="en-US" u="sng" dirty="0" smtClean="0"/>
              <a:t>Prove</a:t>
            </a:r>
            <a:r>
              <a:rPr lang="en-US" dirty="0" smtClean="0"/>
              <a:t> to me that you can complete today’s learning target independently.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Target: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(Insert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4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Write down up to three for me to answer.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do you have about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8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0"/>
            <a:ext cx="3680276" cy="4091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480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Stamping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66015"/>
              </p:ext>
            </p:extLst>
          </p:nvPr>
        </p:nvGraphicFramePr>
        <p:xfrm>
          <a:off x="1017269" y="4323078"/>
          <a:ext cx="6583680" cy="21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</a:tblGrid>
              <a:tr h="5552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GOT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YET</a:t>
                      </a:r>
                      <a:endParaRPr lang="en-US" dirty="0"/>
                    </a:p>
                  </a:txBody>
                  <a:tcPr/>
                </a:tc>
              </a:tr>
              <a:tr h="1602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These</a:t>
                      </a:r>
                      <a:r>
                        <a:rPr lang="en-US" baseline="0" dirty="0" smtClean="0"/>
                        <a:t> students assist the “almost” students.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These students work individually</a:t>
                      </a:r>
                      <a:r>
                        <a:rPr lang="en-US" baseline="0" dirty="0" smtClean="0"/>
                        <a:t> with assistance of “Got It”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These students</a:t>
                      </a:r>
                      <a:r>
                        <a:rPr lang="en-US" baseline="0" dirty="0" smtClean="0"/>
                        <a:t> work in circle with me on next assignment.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52009" y="1097012"/>
            <a:ext cx="2948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After stamping, I move the students to a 3 groups based on where their stamp was on the paper. </a:t>
            </a:r>
          </a:p>
          <a:p>
            <a:pPr algn="ctr"/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Got it – Assist Almost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Not yet – Assisted by me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Bonus: Explain WHY the word fits into the sentence.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the Blank: (Insert statement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Explain in your own words.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__________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9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524000"/>
            <a:ext cx="5715000" cy="4602163"/>
          </a:xfrm>
        </p:spPr>
        <p:txBody>
          <a:bodyPr/>
          <a:lstStyle/>
          <a:p>
            <a:r>
              <a:rPr lang="en-US" dirty="0" smtClean="0"/>
              <a:t>Why did the standard-makers believe that this content was important for you to know?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3200"/>
            <a:ext cx="237744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am I required to teach you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910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Write it down for someone who was absent.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Summarize what we did </a:t>
            </a:r>
            <a:r>
              <a:rPr lang="en-US" dirty="0" smtClean="0"/>
              <a:t>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6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3340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Is there anything online or publicly available you can use also?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4463568"/>
            <a:ext cx="8915400" cy="8704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resources do you have to succeed on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3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Discuss with a friend. Do you both agree?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Summarize what we did yesterday.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4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4420" y="2255837"/>
            <a:ext cx="5486400" cy="4602163"/>
          </a:xfrm>
        </p:spPr>
        <p:txBody>
          <a:bodyPr/>
          <a:lstStyle/>
          <a:p>
            <a:r>
              <a:rPr lang="en-US" dirty="0" smtClean="0"/>
              <a:t>(Insert statement here)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True or False?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Explain why.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48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 specific – don’t just say “study more”.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can YOU do to learn this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2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447800"/>
            <a:ext cx="5791200" cy="4678363"/>
          </a:xfrm>
        </p:spPr>
        <p:txBody>
          <a:bodyPr/>
          <a:lstStyle/>
          <a:p>
            <a:r>
              <a:rPr lang="en-US" dirty="0" smtClean="0"/>
              <a:t>Which of the following is TRUE?</a:t>
            </a:r>
          </a:p>
          <a:p>
            <a:pPr lvl="1"/>
            <a:r>
              <a:rPr lang="en-US" dirty="0"/>
              <a:t>(insert answer here)</a:t>
            </a:r>
          </a:p>
          <a:p>
            <a:pPr lvl="1"/>
            <a:r>
              <a:rPr lang="en-US" dirty="0"/>
              <a:t>(insert answer here)</a:t>
            </a:r>
          </a:p>
          <a:p>
            <a:pPr lvl="1"/>
            <a:r>
              <a:rPr lang="en-US" dirty="0"/>
              <a:t>(insert answer here)</a:t>
            </a:r>
          </a:p>
          <a:p>
            <a:pPr lvl="1"/>
            <a:r>
              <a:rPr lang="en-US" dirty="0"/>
              <a:t>(insert answer here)</a:t>
            </a:r>
          </a:p>
          <a:p>
            <a:pPr lvl="1"/>
            <a:r>
              <a:rPr lang="en-US" dirty="0"/>
              <a:t>(insert answer </a:t>
            </a:r>
            <a:r>
              <a:rPr lang="en-US" dirty="0" smtClean="0"/>
              <a:t>here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57400"/>
            <a:ext cx="2377440" cy="2136648"/>
          </a:xfrm>
        </p:spPr>
        <p:txBody>
          <a:bodyPr>
            <a:normAutofit/>
          </a:bodyPr>
          <a:lstStyle/>
          <a:p>
            <a:r>
              <a:rPr lang="en-US" dirty="0"/>
              <a:t>Choose an answer and explain why in your own words. </a:t>
            </a:r>
          </a:p>
        </p:txBody>
      </p:sp>
    </p:spTree>
    <p:extLst>
      <p:ext uri="{BB962C8B-B14F-4D97-AF65-F5344CB8AC3E}">
        <p14:creationId xmlns:p14="http://schemas.microsoft.com/office/powerpoint/2010/main" val="2532247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What could you do for it to go even better?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870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test happened TODAY, how would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2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74295"/>
            <a:ext cx="7239000" cy="49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540"/>
            <a:ext cx="7239000" cy="55641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Could work for several disciplines.</a:t>
            </a:r>
          </a:p>
          <a:p>
            <a:pPr marL="0" indent="0">
              <a:buNone/>
            </a:pPr>
            <a:r>
              <a:rPr lang="en-US" dirty="0" smtClean="0"/>
              <a:t>In rows of 5 or 4, depending on criteria on number of problems.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Everyone works on problem or writes answers.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Pass back 1 </a:t>
            </a:r>
          </a:p>
          <a:p>
            <a:pPr lvl="1"/>
            <a:r>
              <a:rPr lang="en-US" dirty="0" smtClean="0"/>
              <a:t>(grades para 1 only or question 1 only)</a:t>
            </a:r>
          </a:p>
          <a:p>
            <a:r>
              <a:rPr lang="en-US" dirty="0" smtClean="0"/>
              <a:t>Pass Back 2 </a:t>
            </a:r>
          </a:p>
          <a:p>
            <a:pPr lvl="1"/>
            <a:r>
              <a:rPr lang="en-US" dirty="0" smtClean="0"/>
              <a:t>(grades para 2 or question 2)</a:t>
            </a:r>
          </a:p>
          <a:p>
            <a:r>
              <a:rPr lang="en-US" dirty="0" smtClean="0"/>
              <a:t>Pass Back 3</a:t>
            </a:r>
          </a:p>
          <a:p>
            <a:pPr lvl="1"/>
            <a:r>
              <a:rPr lang="en-US" dirty="0" smtClean="0"/>
              <a:t> (grades para 3 or question 3)</a:t>
            </a:r>
          </a:p>
          <a:p>
            <a:r>
              <a:rPr lang="en-US" dirty="0" smtClean="0"/>
              <a:t>…..</a:t>
            </a:r>
          </a:p>
          <a:p>
            <a:r>
              <a:rPr lang="en-US" dirty="0" smtClean="0"/>
              <a:t>Paper goes back to original owner to make corrections. </a:t>
            </a:r>
          </a:p>
        </p:txBody>
      </p:sp>
    </p:spTree>
    <p:extLst>
      <p:ext uri="{BB962C8B-B14F-4D97-AF65-F5344CB8AC3E}">
        <p14:creationId xmlns:p14="http://schemas.microsoft.com/office/powerpoint/2010/main" val="21233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Can you predict logically? Is this information stated somewhere?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Pretend you were absent today. Explain to a friend what they would miss.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 as specific as possible.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your parents ask, “What did you learn in school today?”, what should you say?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1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3340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How can we fix that?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8704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 you think people struggle with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95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you now able to do?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you know now that you didn’t know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1524000"/>
            <a:ext cx="6324600" cy="4633913"/>
          </a:xfrm>
        </p:spPr>
        <p:txBody>
          <a:bodyPr/>
          <a:lstStyle/>
          <a:p>
            <a:r>
              <a:rPr lang="en-US" dirty="0" smtClean="0"/>
              <a:t>Which of the following is NOT true?</a:t>
            </a:r>
          </a:p>
          <a:p>
            <a:pPr lvl="1"/>
            <a:r>
              <a:rPr lang="en-US" dirty="0" smtClean="0"/>
              <a:t>(insert answer here)</a:t>
            </a:r>
          </a:p>
          <a:p>
            <a:pPr lvl="1"/>
            <a:r>
              <a:rPr lang="en-US" dirty="0" smtClean="0"/>
              <a:t>(insert answer here)</a:t>
            </a:r>
          </a:p>
          <a:p>
            <a:pPr lvl="1"/>
            <a:r>
              <a:rPr lang="en-US" dirty="0" smtClean="0"/>
              <a:t>(insert answer here)</a:t>
            </a:r>
          </a:p>
          <a:p>
            <a:pPr lvl="1"/>
            <a:r>
              <a:rPr lang="en-US" dirty="0" smtClean="0"/>
              <a:t>(insert answer here)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438400"/>
            <a:ext cx="237744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an answer and explain why in your own words.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9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If so, how should you study?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463568"/>
            <a:ext cx="8839200" cy="870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questions do you think will be on the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50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524000"/>
            <a:ext cx="5638800" cy="4602163"/>
          </a:xfrm>
        </p:spPr>
        <p:txBody>
          <a:bodyPr/>
          <a:lstStyle/>
          <a:p>
            <a:r>
              <a:rPr lang="en-US" dirty="0" smtClean="0"/>
              <a:t>Why will ________ matter throughout this entire school year?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670048"/>
          </a:xfrm>
        </p:spPr>
        <p:txBody>
          <a:bodyPr>
            <a:noAutofit/>
          </a:bodyPr>
          <a:lstStyle/>
          <a:p>
            <a:r>
              <a:rPr lang="en-US" sz="3600" dirty="0" smtClean="0"/>
              <a:t>Explain your answer to a new student.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3494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Think beyond the obvious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ONE thing you could do TODAY to learn more about __________?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1524000"/>
            <a:ext cx="5486400" cy="4602163"/>
          </a:xfrm>
        </p:spPr>
        <p:txBody>
          <a:bodyPr/>
          <a:lstStyle/>
          <a:p>
            <a:r>
              <a:rPr lang="en-US" dirty="0" smtClean="0"/>
              <a:t>Why does _________ matter throughout the rest of your life? (How will you use or apply it?)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438400"/>
            <a:ext cx="213360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Don’t just think about academics.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2372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… and how much of it would you be able to answer?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If we made a study guide together right now, what would be on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8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Got It Chart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468630"/>
            <a:ext cx="5191125" cy="3686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30" y="4743450"/>
            <a:ext cx="666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could use three differentiated task after this.</a:t>
            </a:r>
          </a:p>
          <a:p>
            <a:pPr algn="ctr"/>
            <a:r>
              <a:rPr lang="en-US" dirty="0" smtClean="0"/>
              <a:t>This could help instruction the next day.</a:t>
            </a:r>
          </a:p>
          <a:p>
            <a:pPr algn="ctr"/>
            <a:r>
              <a:rPr lang="en-US" dirty="0" smtClean="0"/>
              <a:t>This could quickly help with grouping.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Name a strategy or mnemonic device.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7942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will you remember this in 6 months?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46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can you put this into your long-term memory?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will you still remember this when you </a:t>
            </a:r>
            <a:r>
              <a:rPr lang="en-US" u="sng" dirty="0" smtClean="0"/>
              <a:t>graduate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65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1524000"/>
            <a:ext cx="5486400" cy="4602163"/>
          </a:xfrm>
        </p:spPr>
        <p:txBody>
          <a:bodyPr/>
          <a:lstStyle/>
          <a:p>
            <a:r>
              <a:rPr lang="en-US" dirty="0" smtClean="0"/>
              <a:t>What is the next assessment due date?</a:t>
            </a:r>
          </a:p>
          <a:p>
            <a:r>
              <a:rPr lang="en-US" dirty="0" smtClean="0"/>
              <a:t>What still needs to be done?</a:t>
            </a:r>
          </a:p>
          <a:p>
            <a:r>
              <a:rPr lang="en-US" dirty="0" smtClean="0"/>
              <a:t>What small, specific steps will you take to complete it?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&amp; Talk: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(Insert assessment name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8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524000"/>
            <a:ext cx="5943600" cy="4602163"/>
          </a:xfrm>
        </p:spPr>
        <p:txBody>
          <a:bodyPr/>
          <a:lstStyle/>
          <a:p>
            <a:r>
              <a:rPr lang="en-US" dirty="0" smtClean="0"/>
              <a:t>How could you teach this to someone in the grade below you? </a:t>
            </a:r>
          </a:p>
          <a:p>
            <a:pPr lvl="1"/>
            <a:r>
              <a:rPr lang="en-US" dirty="0" smtClean="0"/>
              <a:t>What would you tell them?</a:t>
            </a:r>
          </a:p>
          <a:p>
            <a:pPr lvl="1"/>
            <a:r>
              <a:rPr lang="en-US" dirty="0" smtClean="0"/>
              <a:t>How would you show them?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Unit topic: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(Insert unit or topic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77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1524000"/>
            <a:ext cx="5486400" cy="4602163"/>
          </a:xfrm>
        </p:spPr>
        <p:txBody>
          <a:bodyPr/>
          <a:lstStyle/>
          <a:p>
            <a:r>
              <a:rPr lang="en-US" dirty="0" smtClean="0"/>
              <a:t>What would you say and do if you needed to teach this content to a CHILD?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Unit topic: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(Insert unit or topic here):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6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Be as specific as possible.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can you tell next year’s students </a:t>
            </a:r>
            <a:br>
              <a:rPr lang="en-US" dirty="0" smtClean="0"/>
            </a:br>
            <a:r>
              <a:rPr lang="en-US" dirty="0" smtClean="0"/>
              <a:t>about how to do this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21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Is it too late to do these? Can you finish the year strong?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If you could start this (unit/course)over again, </a:t>
            </a:r>
            <a:br>
              <a:rPr lang="en-US" dirty="0" smtClean="0"/>
            </a:br>
            <a:r>
              <a:rPr lang="en-US" dirty="0" smtClean="0"/>
              <a:t>what would you do differently?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88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Why do you think so?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MOST important idea that you learned in class this week?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2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0400" y="1524000"/>
            <a:ext cx="5486400" cy="4602163"/>
          </a:xfrm>
        </p:spPr>
        <p:txBody>
          <a:bodyPr/>
          <a:lstStyle/>
          <a:p>
            <a:r>
              <a:rPr lang="en-US" dirty="0"/>
              <a:t>How are you a different ________ now, compared to the beginning of the year?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made this happen?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3581400"/>
            <a:ext cx="2377440" cy="1063752"/>
          </a:xfrm>
        </p:spPr>
        <p:txBody>
          <a:bodyPr/>
          <a:lstStyle/>
          <a:p>
            <a:pPr algn="ctr"/>
            <a:r>
              <a:rPr lang="en-US" dirty="0" smtClean="0"/>
              <a:t>How can you still get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07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Why or why not?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see yourself as a ____________?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Grade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1944053"/>
            <a:ext cx="1809750" cy="3748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967" y="1829753"/>
            <a:ext cx="1704975" cy="3748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779" y="1829752"/>
            <a:ext cx="1459586" cy="3748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365" y="1829753"/>
            <a:ext cx="1771812" cy="3748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203" y="1829752"/>
            <a:ext cx="1664970" cy="3748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012180"/>
            <a:ext cx="761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Print Form&gt;Download App&gt;Create Key&gt;Scan&gt;Record Grade&gt;Analyze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0400" y="1447800"/>
            <a:ext cx="5486400" cy="4678363"/>
          </a:xfrm>
        </p:spPr>
        <p:txBody>
          <a:bodyPr/>
          <a:lstStyle/>
          <a:p>
            <a:r>
              <a:rPr lang="en-US" dirty="0"/>
              <a:t>Will ____ still be important or necessary in 20 years? Why or why not?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Turn &amp; Talk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(Insert topic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67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Can this apply or appear in another content area?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what we have learned to at least ONE other academic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44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0640" y="1798672"/>
            <a:ext cx="6019800" cy="4678363"/>
          </a:xfrm>
        </p:spPr>
        <p:txBody>
          <a:bodyPr/>
          <a:lstStyle/>
          <a:p>
            <a:r>
              <a:rPr lang="en-US" dirty="0" smtClean="0"/>
              <a:t>In 60 seconds or less, tell the “story” of everything we have learned and completed in this unit from beginning to end.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Turn &amp; Talk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(Insert topic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22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305800" cy="414649"/>
          </a:xfrm>
        </p:spPr>
        <p:txBody>
          <a:bodyPr/>
          <a:lstStyle/>
          <a:p>
            <a:pPr algn="ctr"/>
            <a:r>
              <a:rPr lang="en-US" dirty="0" smtClean="0"/>
              <a:t>What would the question look like? How would you answer it?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63568"/>
            <a:ext cx="9144000" cy="8704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Could this appear on a standardized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Assignment. </a:t>
            </a:r>
          </a:p>
          <a:p>
            <a:r>
              <a:rPr lang="en-US" dirty="0" smtClean="0"/>
              <a:t>Students complete individually.</a:t>
            </a:r>
          </a:p>
          <a:p>
            <a:r>
              <a:rPr lang="en-US" dirty="0" smtClean="0"/>
              <a:t>Post answers or criteria for each problem around the room.</a:t>
            </a:r>
          </a:p>
          <a:p>
            <a:r>
              <a:rPr lang="en-US" dirty="0" smtClean="0"/>
              <a:t>Allow students to wonder around the room and make corrections. </a:t>
            </a:r>
          </a:p>
          <a:p>
            <a:pPr lvl="1"/>
            <a:r>
              <a:rPr lang="en-US" dirty="0" smtClean="0"/>
              <a:t>Students may not change original but instead, state what they could add or change to meet standard.</a:t>
            </a:r>
          </a:p>
        </p:txBody>
      </p:sp>
    </p:spTree>
    <p:extLst>
      <p:ext uri="{BB962C8B-B14F-4D97-AF65-F5344CB8AC3E}">
        <p14:creationId xmlns:p14="http://schemas.microsoft.com/office/powerpoint/2010/main" val="3400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day of the stations, I assign experts to complete their station for homework.</a:t>
            </a:r>
          </a:p>
          <a:p>
            <a:r>
              <a:rPr lang="en-US" dirty="0" smtClean="0"/>
              <a:t>The next day, I have students rotate through stations. </a:t>
            </a:r>
          </a:p>
          <a:p>
            <a:r>
              <a:rPr lang="en-US" dirty="0" smtClean="0"/>
              <a:t>Coaches check and help students and weak areas. </a:t>
            </a:r>
          </a:p>
          <a:p>
            <a:r>
              <a:rPr lang="en-US" dirty="0" smtClean="0"/>
              <a:t>Coaches then write feedback to me on areas of weaknesses at the end the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74295"/>
            <a:ext cx="7239000" cy="49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Feedback Form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7241" y="565785"/>
            <a:ext cx="617219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respond to a question on a sheet of paper.</a:t>
            </a:r>
          </a:p>
          <a:p>
            <a:r>
              <a:rPr lang="en-US" dirty="0" smtClean="0"/>
              <a:t>Students ball up and toss the paper around the room.</a:t>
            </a:r>
          </a:p>
          <a:p>
            <a:r>
              <a:rPr lang="en-US" dirty="0" smtClean="0"/>
              <a:t>Each student collects a random paper.</a:t>
            </a:r>
          </a:p>
          <a:p>
            <a:r>
              <a:rPr lang="en-US" dirty="0" smtClean="0"/>
              <a:t>Students can add to or assist students on completing problem.</a:t>
            </a:r>
          </a:p>
          <a:p>
            <a:r>
              <a:rPr lang="en-US" dirty="0" smtClean="0"/>
              <a:t>They can toss as many times as you need then it comes back to them and they recomplete the problem on clean sheet.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70" y="260485"/>
            <a:ext cx="1668780" cy="13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387</TotalTime>
  <Words>1337</Words>
  <Application>Microsoft Office PowerPoint</Application>
  <PresentationFormat>On-screen Show (4:3)</PresentationFormat>
  <Paragraphs>164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Calibri</vt:lpstr>
      <vt:lpstr>Trebuchet MS</vt:lpstr>
      <vt:lpstr>Wingdings</vt:lpstr>
      <vt:lpstr>Wingdings 2</vt:lpstr>
      <vt:lpstr>Opulent</vt:lpstr>
      <vt:lpstr>Formative Feedback</vt:lpstr>
      <vt:lpstr>Stamping</vt:lpstr>
      <vt:lpstr>Pass Back</vt:lpstr>
      <vt:lpstr>Got It Chart</vt:lpstr>
      <vt:lpstr>Zip Grade APP</vt:lpstr>
      <vt:lpstr>Correcting Stations</vt:lpstr>
      <vt:lpstr>Coaches</vt:lpstr>
      <vt:lpstr>Peer Feedback Form</vt:lpstr>
      <vt:lpstr>Snow Ball</vt:lpstr>
      <vt:lpstr>Emoji Choices</vt:lpstr>
      <vt:lpstr>Lesson Highlights</vt:lpstr>
      <vt:lpstr>AT THE TOP OF EVERY PAGE…</vt:lpstr>
      <vt:lpstr>In class cards</vt:lpstr>
      <vt:lpstr>Exit Tweet</vt:lpstr>
      <vt:lpstr>NEXT SliDEs</vt:lpstr>
      <vt:lpstr>What are you confused about? </vt:lpstr>
      <vt:lpstr>Can you do this at an expert level? Why or why not?</vt:lpstr>
      <vt:lpstr>Learning Target: </vt:lpstr>
      <vt:lpstr>What questions do you have about this?</vt:lpstr>
      <vt:lpstr>Fill in the Blank: (Insert statement here)</vt:lpstr>
      <vt:lpstr>What does __________ mean?</vt:lpstr>
      <vt:lpstr>Why am I required to teach you this?</vt:lpstr>
      <vt:lpstr>Summarize what we did today. </vt:lpstr>
      <vt:lpstr>What resources do you have to succeed on this?</vt:lpstr>
      <vt:lpstr>Summarize what we did yesterday. </vt:lpstr>
      <vt:lpstr>True or False?</vt:lpstr>
      <vt:lpstr>What can YOU do to learn this better?</vt:lpstr>
      <vt:lpstr>Choose an answer and explain why in your own words. </vt:lpstr>
      <vt:lpstr>If the test happened TODAY, how would it go?</vt:lpstr>
      <vt:lpstr>Pretend you were absent today. Explain to a friend what they would miss.  </vt:lpstr>
      <vt:lpstr>When your parents ask, “What did you learn in school today?”, what should you say?</vt:lpstr>
      <vt:lpstr>Why do you think people struggle with this?</vt:lpstr>
      <vt:lpstr>What do you know now that you didn’t know before?</vt:lpstr>
      <vt:lpstr>Choose an answer and explain why in your own words. </vt:lpstr>
      <vt:lpstr>What questions do you think will be on the test?</vt:lpstr>
      <vt:lpstr>Explain your answer to a new student. </vt:lpstr>
      <vt:lpstr>What is the ONE thing you could do TODAY to learn more about __________?</vt:lpstr>
      <vt:lpstr>Don’t just think about academics. </vt:lpstr>
      <vt:lpstr>If we made a study guide together right now, what would be on it?</vt:lpstr>
      <vt:lpstr>How will you remember this in 6 months?</vt:lpstr>
      <vt:lpstr>How will you still remember this when you graduate? </vt:lpstr>
      <vt:lpstr>Turn &amp; Talk:</vt:lpstr>
      <vt:lpstr>Our Current Unit topic:</vt:lpstr>
      <vt:lpstr>Our Current Unit topic:</vt:lpstr>
      <vt:lpstr>What can you tell next year’s students  about how to do this WELL?</vt:lpstr>
      <vt:lpstr>If you could start this (unit/course)over again,  what would you do differently?</vt:lpstr>
      <vt:lpstr>What is the MOST important idea that you learned in class this week?</vt:lpstr>
      <vt:lpstr>What made this happen?</vt:lpstr>
      <vt:lpstr>Do you see yourself as a ____________? </vt:lpstr>
      <vt:lpstr>Turn &amp; Talk</vt:lpstr>
      <vt:lpstr>Connect what we have learned to at least ONE other academic class. </vt:lpstr>
      <vt:lpstr>Turn &amp; Talk</vt:lpstr>
      <vt:lpstr>Could this appear on a standardized test?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Wednesday/Thursday</dc:title>
  <dc:creator>Ward</dc:creator>
  <cp:lastModifiedBy>Laura Mayer</cp:lastModifiedBy>
  <cp:revision>34</cp:revision>
  <dcterms:created xsi:type="dcterms:W3CDTF">2012-09-17T22:02:31Z</dcterms:created>
  <dcterms:modified xsi:type="dcterms:W3CDTF">2016-12-06T17:51:28Z</dcterms:modified>
</cp:coreProperties>
</file>