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91" r:id="rId3"/>
    <p:sldMasterId id="2147483704" r:id="rId4"/>
    <p:sldMasterId id="2147483717" r:id="rId5"/>
    <p:sldMasterId id="2147483729" r:id="rId6"/>
    <p:sldMasterId id="2147483753" r:id="rId7"/>
    <p:sldMasterId id="2147483765" r:id="rId8"/>
    <p:sldMasterId id="2147483778" r:id="rId9"/>
  </p:sldMasterIdLst>
  <p:notesMasterIdLst>
    <p:notesMasterId r:id="rId52"/>
  </p:notesMasterIdLst>
  <p:sldIdLst>
    <p:sldId id="257" r:id="rId10"/>
    <p:sldId id="268" r:id="rId11"/>
    <p:sldId id="269" r:id="rId12"/>
    <p:sldId id="270" r:id="rId13"/>
    <p:sldId id="271" r:id="rId14"/>
    <p:sldId id="272" r:id="rId15"/>
    <p:sldId id="273" r:id="rId16"/>
    <p:sldId id="274" r:id="rId17"/>
    <p:sldId id="275" r:id="rId18"/>
    <p:sldId id="276" r:id="rId19"/>
    <p:sldId id="284" r:id="rId20"/>
    <p:sldId id="277" r:id="rId21"/>
    <p:sldId id="278" r:id="rId22"/>
    <p:sldId id="279" r:id="rId23"/>
    <p:sldId id="280" r:id="rId24"/>
    <p:sldId id="281" r:id="rId25"/>
    <p:sldId id="282" r:id="rId26"/>
    <p:sldId id="283" r:id="rId27"/>
    <p:sldId id="286" r:id="rId28"/>
    <p:sldId id="340" r:id="rId29"/>
    <p:sldId id="341" r:id="rId30"/>
    <p:sldId id="342" r:id="rId31"/>
    <p:sldId id="343" r:id="rId32"/>
    <p:sldId id="344" r:id="rId33"/>
    <p:sldId id="345" r:id="rId34"/>
    <p:sldId id="346" r:id="rId35"/>
    <p:sldId id="347" r:id="rId36"/>
    <p:sldId id="339" r:id="rId37"/>
    <p:sldId id="335" r:id="rId38"/>
    <p:sldId id="338" r:id="rId39"/>
    <p:sldId id="287" r:id="rId40"/>
    <p:sldId id="289" r:id="rId41"/>
    <p:sldId id="290" r:id="rId42"/>
    <p:sldId id="292" r:id="rId43"/>
    <p:sldId id="293" r:id="rId44"/>
    <p:sldId id="294" r:id="rId45"/>
    <p:sldId id="295" r:id="rId46"/>
    <p:sldId id="296" r:id="rId47"/>
    <p:sldId id="297" r:id="rId48"/>
    <p:sldId id="298" r:id="rId49"/>
    <p:sldId id="300" r:id="rId50"/>
    <p:sldId id="33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CA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203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A1B97-9C81-D446-8365-1A644ED21AD9}" type="datetimeFigureOut">
              <a:rPr lang="en-US" smtClean="0"/>
              <a:t>4/3/16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7A87D-11EB-504D-AC26-F3666733DC79}" type="slidenum">
              <a:rPr lang="en-US" smtClean="0"/>
              <a:t>‹#›</a:t>
            </a:fld>
            <a:endParaRPr lang="en-US"/>
          </a:p>
        </p:txBody>
      </p:sp>
    </p:spTree>
    <p:extLst>
      <p:ext uri="{BB962C8B-B14F-4D97-AF65-F5344CB8AC3E}">
        <p14:creationId xmlns:p14="http://schemas.microsoft.com/office/powerpoint/2010/main" val="27310568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E9F676D-09DB-0446-B76F-28F132E16B09}" type="slidenum">
              <a:rPr lang="en-US" sz="1200">
                <a:solidFill>
                  <a:prstClr val="black"/>
                </a:solidFill>
              </a:rPr>
              <a:pPr/>
              <a:t>4</a:t>
            </a:fld>
            <a:endParaRPr lang="en-US" sz="1200">
              <a:solidFill>
                <a:prstClr val="black"/>
              </a:solidFill>
            </a:endParaRPr>
          </a:p>
        </p:txBody>
      </p:sp>
      <p:sp>
        <p:nvSpPr>
          <p:cNvPr id="92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1027"/>
          <p:cNvSpPr>
            <a:spLocks noGrp="1" noChangeArrowheads="1"/>
          </p:cNvSpPr>
          <p:nvPr>
            <p:ph type="body" idx="1"/>
          </p:nvPr>
        </p:nvSpPr>
        <p:spPr>
          <a:noFill/>
        </p:spPr>
        <p:txBody>
          <a:bodyPr/>
          <a:lstStyle/>
          <a:p>
            <a:pPr eaLnBrk="1" hangingPunct="1"/>
            <a:r>
              <a:rPr lang="en-US"/>
              <a:t>Standard error =</a:t>
            </a:r>
          </a:p>
          <a:p>
            <a:pPr eaLnBrk="1" hangingPunct="1"/>
            <a:r>
              <a:rPr lang="en-US"/>
              <a:t>Rank: /136</a:t>
            </a:r>
          </a:p>
          <a:p>
            <a:pPr eaLnBrk="1" hangingPunct="1"/>
            <a:r>
              <a:rPr lang="en-US"/>
              <a:t>Number of meta-analyses: </a:t>
            </a:r>
          </a:p>
          <a:p>
            <a:pPr eaLnBrk="1" hangingPunct="1"/>
            <a:r>
              <a:rPr lang="en-US"/>
              <a:t>Number of studies: </a:t>
            </a:r>
          </a:p>
          <a:p>
            <a:pPr eaLnBrk="1" hangingPunct="1"/>
            <a:r>
              <a:rPr lang="en-US"/>
              <a:t>Number of participants: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DDF6A0-ED60-C740-BF4F-9B2635A903E8}" type="slidenum">
              <a:rPr lang="en-US" sz="1200">
                <a:solidFill>
                  <a:prstClr val="black"/>
                </a:solidFill>
              </a:rPr>
              <a:pPr/>
              <a:t>14</a:t>
            </a:fld>
            <a:endParaRPr lang="en-US" sz="1200">
              <a:solidFill>
                <a:prstClr val="black"/>
              </a:solidFill>
            </a:endParaRPr>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a:noFill/>
        </p:spPr>
        <p:txBody>
          <a:bodyPr/>
          <a:lstStyle/>
          <a:p>
            <a:pPr eaLnBrk="1" hangingPunct="1"/>
            <a:r>
              <a:rPr lang="en-US"/>
              <a:t>Standard error = n/a</a:t>
            </a:r>
          </a:p>
          <a:p>
            <a:pPr eaLnBrk="1" hangingPunct="1"/>
            <a:r>
              <a:rPr lang="en-US"/>
              <a:t>Rank: 48/136</a:t>
            </a:r>
          </a:p>
          <a:p>
            <a:pPr eaLnBrk="1" hangingPunct="1"/>
            <a:r>
              <a:rPr lang="en-US"/>
              <a:t>Number of meta-analyses: 2</a:t>
            </a:r>
          </a:p>
          <a:p>
            <a:pPr eaLnBrk="1" hangingPunct="1"/>
            <a:r>
              <a:rPr lang="en-US"/>
              <a:t>Number of studies: 78</a:t>
            </a:r>
          </a:p>
          <a:p>
            <a:pPr eaLnBrk="1" hangingPunct="1"/>
            <a:r>
              <a:rPr lang="en-US"/>
              <a:t>Number of participants: 3,472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413BA8-1D13-B248-BC48-DDFFD831656D}" type="slidenum">
              <a:rPr lang="en-US" sz="1200">
                <a:solidFill>
                  <a:prstClr val="black"/>
                </a:solidFill>
              </a:rPr>
              <a:pPr/>
              <a:t>15</a:t>
            </a:fld>
            <a:endParaRPr lang="en-US" sz="1200">
              <a:solidFill>
                <a:prstClr val="black"/>
              </a:solidFill>
            </a:endParaRPr>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a:noFill/>
        </p:spPr>
        <p:txBody>
          <a:bodyPr/>
          <a:lstStyle/>
          <a:p>
            <a:pPr eaLnBrk="1" hangingPunct="1"/>
            <a:r>
              <a:rPr lang="en-US"/>
              <a:t>Standard error = </a:t>
            </a:r>
          </a:p>
          <a:p>
            <a:pPr eaLnBrk="1" hangingPunct="1"/>
            <a:r>
              <a:rPr lang="en-US"/>
              <a:t>Rank: </a:t>
            </a:r>
          </a:p>
          <a:p>
            <a:pPr eaLnBrk="1" hangingPunct="1"/>
            <a:r>
              <a:rPr lang="en-US"/>
              <a:t>Number of meta-analyses:  </a:t>
            </a:r>
          </a:p>
          <a:p>
            <a:pPr eaLnBrk="1" hangingPunct="1"/>
            <a:r>
              <a:rPr lang="en-US"/>
              <a:t>Number of studies: </a:t>
            </a:r>
          </a:p>
          <a:p>
            <a:pPr eaLnBrk="1" hangingPunct="1"/>
            <a:r>
              <a:rPr lang="en-US"/>
              <a:t>Number of participants: 5,028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413BA8-1D13-B248-BC48-DDFFD831656D}" type="slidenum">
              <a:rPr lang="en-US" sz="1200">
                <a:solidFill>
                  <a:prstClr val="black"/>
                </a:solidFill>
              </a:rPr>
              <a:pPr/>
              <a:t>16</a:t>
            </a:fld>
            <a:endParaRPr lang="en-US" sz="1200">
              <a:solidFill>
                <a:prstClr val="black"/>
              </a:solidFill>
            </a:endParaRPr>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a:noFill/>
        </p:spPr>
        <p:txBody>
          <a:bodyPr/>
          <a:lstStyle/>
          <a:p>
            <a:pPr eaLnBrk="1" hangingPunct="1"/>
            <a:r>
              <a:rPr lang="en-US"/>
              <a:t>Standard error = </a:t>
            </a:r>
          </a:p>
          <a:p>
            <a:pPr eaLnBrk="1" hangingPunct="1"/>
            <a:r>
              <a:rPr lang="en-US"/>
              <a:t>Rank: </a:t>
            </a:r>
          </a:p>
          <a:p>
            <a:pPr eaLnBrk="1" hangingPunct="1"/>
            <a:r>
              <a:rPr lang="en-US"/>
              <a:t>Number of meta-analyses:  </a:t>
            </a:r>
          </a:p>
          <a:p>
            <a:pPr eaLnBrk="1" hangingPunct="1"/>
            <a:r>
              <a:rPr lang="en-US"/>
              <a:t>Number of studies: </a:t>
            </a:r>
          </a:p>
          <a:p>
            <a:pPr eaLnBrk="1" hangingPunct="1"/>
            <a:r>
              <a:rPr lang="en-US"/>
              <a:t>Number of participants: 5,028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0F8873C-555E-C64D-B8CE-4161D6777952}" type="slidenum">
              <a:rPr lang="en-US" sz="1200">
                <a:solidFill>
                  <a:prstClr val="black"/>
                </a:solidFill>
              </a:rPr>
              <a:pPr/>
              <a:t>17</a:t>
            </a:fld>
            <a:endParaRPr lang="en-US" sz="1200">
              <a:solidFill>
                <a:prstClr val="black"/>
              </a:solidFill>
            </a:endParaRPr>
          </a:p>
        </p:txBody>
      </p:sp>
      <p:sp>
        <p:nvSpPr>
          <p:cNvPr id="1741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1027"/>
          <p:cNvSpPr>
            <a:spLocks noGrp="1" noChangeArrowheads="1"/>
          </p:cNvSpPr>
          <p:nvPr>
            <p:ph type="body" idx="1"/>
          </p:nvPr>
        </p:nvSpPr>
        <p:spPr>
          <a:noFill/>
        </p:spPr>
        <p:txBody>
          <a:bodyPr/>
          <a:lstStyle/>
          <a:p>
            <a:pPr eaLnBrk="1" hangingPunct="1"/>
            <a:r>
              <a:rPr lang="en-US"/>
              <a:t>Standard error = </a:t>
            </a:r>
          </a:p>
          <a:p>
            <a:pPr eaLnBrk="1" hangingPunct="1"/>
            <a:r>
              <a:rPr lang="en-US"/>
              <a:t>Rank:</a:t>
            </a:r>
          </a:p>
          <a:p>
            <a:pPr eaLnBrk="1" hangingPunct="1"/>
            <a:r>
              <a:rPr lang="en-US"/>
              <a:t>Number of meta-analyses: </a:t>
            </a:r>
          </a:p>
          <a:p>
            <a:pPr eaLnBrk="1" hangingPunct="1"/>
            <a:r>
              <a:rPr lang="en-US"/>
              <a:t>Number of studies: </a:t>
            </a:r>
          </a:p>
          <a:p>
            <a:pPr eaLnBrk="1" hangingPunct="1"/>
            <a:r>
              <a:rPr lang="en-US"/>
              <a:t>Number of participants: 677</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C62282-A3E9-8C46-AB63-D058B3FF0A13}" type="slidenum">
              <a:rPr lang="en-US" sz="1200">
                <a:solidFill>
                  <a:prstClr val="black"/>
                </a:solidFill>
              </a:rPr>
              <a:pPr/>
              <a:t>18</a:t>
            </a:fld>
            <a:endParaRPr lang="en-US" sz="1200">
              <a:solidFill>
                <a:prstClr val="black"/>
              </a:solidFill>
            </a:endParaRPr>
          </a:p>
        </p:txBody>
      </p:sp>
      <p:sp>
        <p:nvSpPr>
          <p:cNvPr id="92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155" name="Rectangle 1027"/>
          <p:cNvSpPr>
            <a:spLocks noGrp="1" noChangeArrowheads="1"/>
          </p:cNvSpPr>
          <p:nvPr>
            <p:ph type="body" idx="1"/>
          </p:nvPr>
        </p:nvSpPr>
        <p:spPr>
          <a:noFill/>
        </p:spPr>
        <p:txBody>
          <a:bodyPr/>
          <a:lstStyle/>
          <a:p>
            <a:pPr eaLnBrk="1" hangingPunct="1"/>
            <a:r>
              <a:rPr lang="en-US"/>
              <a:t>Standard error = 0.079 (Medium)</a:t>
            </a:r>
          </a:p>
          <a:p>
            <a:pPr eaLnBrk="1" hangingPunct="1"/>
            <a:r>
              <a:rPr lang="en-US"/>
              <a:t>Rank: 3/136</a:t>
            </a:r>
          </a:p>
          <a:p>
            <a:pPr eaLnBrk="1" hangingPunct="1"/>
            <a:r>
              <a:rPr lang="en-US"/>
              <a:t>Number of meta-analyses: 2</a:t>
            </a:r>
          </a:p>
          <a:p>
            <a:pPr eaLnBrk="1" hangingPunct="1"/>
            <a:r>
              <a:rPr lang="en-US"/>
              <a:t>Number of studies: 30</a:t>
            </a:r>
          </a:p>
          <a:p>
            <a:pPr eaLnBrk="1" hangingPunct="1"/>
            <a:r>
              <a:rPr lang="en-US"/>
              <a:t>Number of participants: 3835</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0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3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0000"/>
                </a:solidFill>
                <a:latin typeface="Arial" charset="0"/>
                <a:ea typeface="ヒラギノ角ゴ ProN W3" charset="0"/>
                <a:cs typeface="ヒラギノ角ゴ ProN W3" charset="0"/>
              </a:defRPr>
            </a:lvl1pPr>
            <a:lvl2pPr marL="742950" indent="-285750" eaLnBrk="0" hangingPunct="0">
              <a:defRPr sz="2800">
                <a:solidFill>
                  <a:srgbClr val="000000"/>
                </a:solidFill>
                <a:latin typeface="Arial" charset="0"/>
                <a:ea typeface="ヒラギノ角ゴ ProN W3" charset="0"/>
                <a:cs typeface="ヒラギノ角ゴ ProN W3" charset="0"/>
              </a:defRPr>
            </a:lvl2pPr>
            <a:lvl3pPr marL="1143000" indent="-228600" eaLnBrk="0" hangingPunct="0">
              <a:defRPr sz="2800">
                <a:solidFill>
                  <a:srgbClr val="000000"/>
                </a:solidFill>
                <a:latin typeface="Arial" charset="0"/>
                <a:ea typeface="ヒラギノ角ゴ ProN W3" charset="0"/>
                <a:cs typeface="ヒラギノ角ゴ ProN W3" charset="0"/>
              </a:defRPr>
            </a:lvl3pPr>
            <a:lvl4pPr marL="1600200" indent="-228600" eaLnBrk="0" hangingPunct="0">
              <a:defRPr sz="2800">
                <a:solidFill>
                  <a:srgbClr val="000000"/>
                </a:solidFill>
                <a:latin typeface="Arial" charset="0"/>
                <a:ea typeface="ヒラギノ角ゴ ProN W3" charset="0"/>
                <a:cs typeface="ヒラギノ角ゴ ProN W3" charset="0"/>
              </a:defRPr>
            </a:lvl4pPr>
            <a:lvl5pPr marL="2057400" indent="-228600" eaLnBrk="0" hangingPunct="0">
              <a:defRPr sz="2800">
                <a:solidFill>
                  <a:srgbClr val="000000"/>
                </a:solidFill>
                <a:latin typeface="Arial" charset="0"/>
                <a:ea typeface="ヒラギノ角ゴ ProN W3" charset="0"/>
                <a:cs typeface="ヒラギノ角ゴ ProN W3" charset="0"/>
              </a:defRPr>
            </a:lvl5pPr>
            <a:lvl6pPr marL="25146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6pPr>
            <a:lvl7pPr marL="29718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7pPr>
            <a:lvl8pPr marL="34290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8pPr>
            <a:lvl9pPr marL="38862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9pPr>
          </a:lstStyle>
          <a:p>
            <a:pPr eaLnBrk="1" hangingPunct="1"/>
            <a:fld id="{2F8CDCF3-5EA3-F847-852F-CA7B46B0916B}" type="slidenum">
              <a:rPr lang="en-US" sz="1200">
                <a:latin typeface="Optima" charset="0"/>
                <a:ea typeface="ＭＳ Ｐゴシック" charset="0"/>
                <a:cs typeface="ＭＳ Ｐゴシック" charset="0"/>
              </a:rPr>
              <a:pPr eaLnBrk="1" hangingPunct="1"/>
              <a:t>30</a:t>
            </a:fld>
            <a:endParaRPr lang="en-US" sz="1200">
              <a:latin typeface="Optima" charset="0"/>
              <a:ea typeface="ＭＳ Ｐゴシック" charset="0"/>
              <a:cs typeface="ＭＳ Ｐゴシック" charset="0"/>
            </a:endParaRPr>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723"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CE5CF-E030-5449-A9AF-982ACFCB1A51}" type="slidenum">
              <a:rPr lang="en-US">
                <a:solidFill>
                  <a:prstClr val="black"/>
                </a:solidFill>
                <a:latin typeface="Calibri"/>
              </a:rPr>
              <a:pPr/>
              <a:t>32</a:t>
            </a:fld>
            <a:endParaRPr lang="en-US">
              <a:solidFill>
                <a:prstClr val="black"/>
              </a:solidFill>
              <a:latin typeface="Calibri"/>
            </a:endParaRPr>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69366-3B15-484F-862B-EE4AC0F0B22A}" type="slidenum">
              <a:rPr lang="en-US">
                <a:solidFill>
                  <a:prstClr val="black"/>
                </a:solidFill>
                <a:latin typeface="Calibri"/>
              </a:rPr>
              <a:pPr/>
              <a:t>33</a:t>
            </a:fld>
            <a:endParaRPr lang="en-US">
              <a:solidFill>
                <a:prstClr val="black"/>
              </a:solidFill>
              <a:latin typeface="Calibri"/>
            </a:endParaRPr>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F31089-6983-7341-A064-FC2FE14AD7D7}" type="slidenum">
              <a:rPr lang="en-US" sz="1200">
                <a:solidFill>
                  <a:prstClr val="black"/>
                </a:solidFill>
              </a:rPr>
              <a:pPr/>
              <a:t>5</a:t>
            </a:fld>
            <a:endParaRPr lang="en-US" sz="1200">
              <a:solidFill>
                <a:prstClr val="black"/>
              </a:solidFill>
            </a:endParaRPr>
          </a:p>
        </p:txBody>
      </p:sp>
      <p:sp>
        <p:nvSpPr>
          <p:cNvPr id="1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noFill/>
        </p:spPr>
        <p:txBody>
          <a:bodyPr/>
          <a:lstStyle/>
          <a:p>
            <a:pPr eaLnBrk="1" hangingPunct="1"/>
            <a:r>
              <a:rPr lang="en-US"/>
              <a:t>Standard error = n/a</a:t>
            </a:r>
          </a:p>
          <a:p>
            <a:pPr eaLnBrk="1" hangingPunct="1"/>
            <a:r>
              <a:rPr lang="en-US"/>
              <a:t>Rank: 136/136</a:t>
            </a:r>
          </a:p>
          <a:p>
            <a:pPr eaLnBrk="1" hangingPunct="1"/>
            <a:r>
              <a:rPr lang="en-US"/>
              <a:t>Number of meta-analyses: 7</a:t>
            </a:r>
          </a:p>
          <a:p>
            <a:pPr eaLnBrk="1" hangingPunct="1"/>
            <a:r>
              <a:rPr lang="en-US"/>
              <a:t>Number of studies: 207</a:t>
            </a:r>
          </a:p>
          <a:p>
            <a:pPr eaLnBrk="1" hangingPunct="1"/>
            <a:r>
              <a:rPr lang="en-US"/>
              <a:t>Number of participants: 13,938</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03E51-0ABB-584D-8D92-4DDE43342362}" type="slidenum">
              <a:rPr lang="en-US">
                <a:solidFill>
                  <a:prstClr val="black"/>
                </a:solidFill>
                <a:latin typeface="Calibri"/>
              </a:rPr>
              <a:pPr/>
              <a:t>34</a:t>
            </a:fld>
            <a:endParaRPr lang="en-US">
              <a:solidFill>
                <a:prstClr val="black"/>
              </a:solidFill>
              <a:latin typeface="Calibri"/>
            </a:endParaRPr>
          </a:p>
        </p:txBody>
      </p:sp>
      <p:sp>
        <p:nvSpPr>
          <p:cNvPr id="12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69366-3B15-484F-862B-EE4AC0F0B22A}" type="slidenum">
              <a:rPr lang="en-US">
                <a:solidFill>
                  <a:prstClr val="black"/>
                </a:solidFill>
                <a:latin typeface="Calibri"/>
              </a:rPr>
              <a:pPr/>
              <a:t>35</a:t>
            </a:fld>
            <a:endParaRPr lang="en-US">
              <a:solidFill>
                <a:prstClr val="black"/>
              </a:solidFill>
              <a:latin typeface="Calibri"/>
            </a:endParaRPr>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69366-3B15-484F-862B-EE4AC0F0B22A}" type="slidenum">
              <a:rPr lang="en-US">
                <a:solidFill>
                  <a:prstClr val="black"/>
                </a:solidFill>
                <a:latin typeface="Calibri"/>
              </a:rPr>
              <a:pPr/>
              <a:t>41</a:t>
            </a:fld>
            <a:endParaRPr lang="en-US">
              <a:solidFill>
                <a:prstClr val="black"/>
              </a:solidFill>
              <a:latin typeface="Calibri"/>
            </a:endParaRPr>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6A96C4-B209-5A41-A848-476791998AB6}" type="slidenum">
              <a:rPr lang="en-US">
                <a:solidFill>
                  <a:prstClr val="black"/>
                </a:solidFill>
                <a:latin typeface="Calibri"/>
              </a:rPr>
              <a:pPr/>
              <a:t>42</a:t>
            </a:fld>
            <a:endParaRPr lang="en-US">
              <a:solidFill>
                <a:prstClr val="black"/>
              </a:solidFill>
              <a:latin typeface="Calibri"/>
            </a:endParaRPr>
          </a:p>
        </p:txBody>
      </p:sp>
      <p:sp>
        <p:nvSpPr>
          <p:cNvPr id="23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C3E616C-3FB9-9F4B-AD62-251596BCE173}" type="slidenum">
              <a:rPr lang="en-US" sz="1200">
                <a:solidFill>
                  <a:prstClr val="black"/>
                </a:solidFill>
              </a:rPr>
              <a:pPr/>
              <a:t>6</a:t>
            </a:fld>
            <a:endParaRPr lang="en-US" sz="1200">
              <a:solidFill>
                <a:prstClr val="black"/>
              </a:solidFill>
            </a:endParaRPr>
          </a:p>
        </p:txBody>
      </p:sp>
      <p:sp>
        <p:nvSpPr>
          <p:cNvPr id="92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1027"/>
          <p:cNvSpPr>
            <a:spLocks noGrp="1" noChangeArrowheads="1"/>
          </p:cNvSpPr>
          <p:nvPr>
            <p:ph type="body" idx="1"/>
          </p:nvPr>
        </p:nvSpPr>
        <p:spPr>
          <a:noFill/>
        </p:spPr>
        <p:txBody>
          <a:bodyPr/>
          <a:lstStyle/>
          <a:p>
            <a:pPr eaLnBrk="1" hangingPunct="1"/>
            <a:r>
              <a:rPr lang="en-US"/>
              <a:t>Standard error = 0.016 (low)</a:t>
            </a:r>
          </a:p>
          <a:p>
            <a:pPr eaLnBrk="1" hangingPunct="1"/>
            <a:r>
              <a:rPr lang="en-US"/>
              <a:t>Rank: 125/136</a:t>
            </a:r>
          </a:p>
          <a:p>
            <a:pPr eaLnBrk="1" hangingPunct="1"/>
            <a:r>
              <a:rPr lang="en-US"/>
              <a:t>Number of meta-analyses: 2</a:t>
            </a:r>
          </a:p>
          <a:p>
            <a:pPr eaLnBrk="1" hangingPunct="1"/>
            <a:r>
              <a:rPr lang="en-US"/>
              <a:t>Number of studies: 92</a:t>
            </a:r>
          </a:p>
          <a:p>
            <a:pPr eaLnBrk="1" hangingPunct="1"/>
            <a:r>
              <a:rPr lang="en-US"/>
              <a:t>Number of participants: n/a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47DA8A-9153-1D4E-9ABA-1D2B5DDAE932}" type="slidenum">
              <a:rPr lang="en-US" sz="1200">
                <a:solidFill>
                  <a:prstClr val="black"/>
                </a:solidFill>
              </a:rPr>
              <a:pPr/>
              <a:t>7</a:t>
            </a:fld>
            <a:endParaRPr lang="en-US" sz="1200">
              <a:solidFill>
                <a:prstClr val="black"/>
              </a:solidFill>
            </a:endParaRPr>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r>
              <a:rPr lang="en-US"/>
              <a:t>Std. error = 0.027 (low)</a:t>
            </a:r>
          </a:p>
          <a:p>
            <a:pPr eaLnBrk="1" hangingPunct="1"/>
            <a:r>
              <a:rPr lang="en-US"/>
              <a:t>Rank: 88/136</a:t>
            </a:r>
          </a:p>
          <a:p>
            <a:pPr eaLnBrk="1" hangingPunct="1"/>
            <a:r>
              <a:rPr lang="en-US"/>
              <a:t>Number of meta-analyses: 5</a:t>
            </a:r>
          </a:p>
          <a:p>
            <a:pPr eaLnBrk="1" hangingPunct="1"/>
            <a:r>
              <a:rPr lang="en-US"/>
              <a:t>Number of studies: 161</a:t>
            </a:r>
          </a:p>
          <a:p>
            <a:pPr eaLnBrk="1" hangingPunct="1"/>
            <a:r>
              <a:rPr lang="en-US"/>
              <a:t>Number of effects: 295</a:t>
            </a:r>
          </a:p>
          <a:p>
            <a:pPr eaLnBrk="1" hangingPunct="1"/>
            <a:r>
              <a:rPr lang="en-US"/>
              <a:t>Number of participants: 105,282</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792CA3-E8D5-854D-8A33-F978B954E0F0}" type="slidenum">
              <a:rPr lang="en-US" sz="1200">
                <a:solidFill>
                  <a:prstClr val="black"/>
                </a:solidFill>
              </a:rPr>
              <a:pPr/>
              <a:t>8</a:t>
            </a:fld>
            <a:endParaRPr lang="en-US" sz="1200">
              <a:solidFill>
                <a:prstClr val="black"/>
              </a:solidFill>
            </a:endParaRPr>
          </a:p>
        </p:txBody>
      </p:sp>
      <p:sp>
        <p:nvSpPr>
          <p:cNvPr id="92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1027"/>
          <p:cNvSpPr>
            <a:spLocks noGrp="1" noChangeArrowheads="1"/>
          </p:cNvSpPr>
          <p:nvPr>
            <p:ph type="body" idx="1"/>
          </p:nvPr>
        </p:nvSpPr>
        <p:spPr>
          <a:noFill/>
        </p:spPr>
        <p:txBody>
          <a:bodyPr/>
          <a:lstStyle/>
          <a:p>
            <a:pPr eaLnBrk="1" hangingPunct="1"/>
            <a:r>
              <a:rPr lang="en-US"/>
              <a:t>Standard error = 0.081 (high)</a:t>
            </a:r>
          </a:p>
          <a:p>
            <a:pPr eaLnBrk="1" hangingPunct="1"/>
            <a:r>
              <a:rPr lang="en-US"/>
              <a:t>Rank: 58/136</a:t>
            </a:r>
          </a:p>
          <a:p>
            <a:pPr eaLnBrk="1" hangingPunct="1"/>
            <a:r>
              <a:rPr lang="en-US"/>
              <a:t>Number of meta-analyses: 8</a:t>
            </a:r>
          </a:p>
          <a:p>
            <a:pPr eaLnBrk="1" hangingPunct="1"/>
            <a:r>
              <a:rPr lang="en-US"/>
              <a:t>Number of studies: 674</a:t>
            </a:r>
          </a:p>
          <a:p>
            <a:pPr eaLnBrk="1" hangingPunct="1"/>
            <a:r>
              <a:rPr lang="en-US"/>
              <a:t>Number of participants: n/a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F31089-6983-7341-A064-FC2FE14AD7D7}" type="slidenum">
              <a:rPr lang="en-US" sz="1200">
                <a:solidFill>
                  <a:prstClr val="black"/>
                </a:solidFill>
              </a:rPr>
              <a:pPr/>
              <a:t>10</a:t>
            </a:fld>
            <a:endParaRPr lang="en-US" sz="1200">
              <a:solidFill>
                <a:prstClr val="black"/>
              </a:solidFill>
            </a:endParaRPr>
          </a:p>
        </p:txBody>
      </p:sp>
      <p:sp>
        <p:nvSpPr>
          <p:cNvPr id="13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a:noFill/>
        </p:spPr>
        <p:txBody>
          <a:bodyPr/>
          <a:lstStyle/>
          <a:p>
            <a:pPr eaLnBrk="1" hangingPunct="1"/>
            <a:r>
              <a:rPr lang="en-US"/>
              <a:t>Standard error = n/a</a:t>
            </a:r>
          </a:p>
          <a:p>
            <a:pPr eaLnBrk="1" hangingPunct="1"/>
            <a:r>
              <a:rPr lang="en-US"/>
              <a:t>Rank: 136/136</a:t>
            </a:r>
          </a:p>
          <a:p>
            <a:pPr eaLnBrk="1" hangingPunct="1"/>
            <a:r>
              <a:rPr lang="en-US"/>
              <a:t>Number of meta-analyses: 7</a:t>
            </a:r>
          </a:p>
          <a:p>
            <a:pPr eaLnBrk="1" hangingPunct="1"/>
            <a:r>
              <a:rPr lang="en-US"/>
              <a:t>Number of studies: 207</a:t>
            </a:r>
          </a:p>
          <a:p>
            <a:pPr eaLnBrk="1" hangingPunct="1"/>
            <a:r>
              <a:rPr lang="en-US"/>
              <a:t>Number of participants: 13,938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12F59A-DEAA-B747-A5AE-B5CDFE9E2AEB}" type="slidenum">
              <a:rPr lang="en-US" sz="1200">
                <a:solidFill>
                  <a:prstClr val="black"/>
                </a:solidFill>
              </a:rPr>
              <a:pPr/>
              <a:t>11</a:t>
            </a:fld>
            <a:endParaRPr lang="en-US" sz="1200">
              <a:solidFill>
                <a:prstClr val="black"/>
              </a:solidFill>
            </a:endParaRPr>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noFill/>
        </p:spPr>
        <p:txBody>
          <a:bodyPr/>
          <a:lstStyle/>
          <a:p>
            <a:pPr eaLnBrk="1" hangingPunct="1"/>
            <a:r>
              <a:rPr lang="en-US"/>
              <a:t>Standard error = 0.045</a:t>
            </a:r>
          </a:p>
          <a:p>
            <a:pPr eaLnBrk="1" hangingPunct="1"/>
            <a:r>
              <a:rPr lang="en-US"/>
              <a:t>Rank: 112/136</a:t>
            </a:r>
          </a:p>
          <a:p>
            <a:pPr eaLnBrk="1" hangingPunct="1"/>
            <a:r>
              <a:rPr lang="en-US"/>
              <a:t>Number of meta-analyses: 14</a:t>
            </a:r>
          </a:p>
          <a:p>
            <a:pPr eaLnBrk="1" hangingPunct="1"/>
            <a:r>
              <a:rPr lang="en-US"/>
              <a:t>Number of studies: 500</a:t>
            </a:r>
          </a:p>
          <a:p>
            <a:pPr eaLnBrk="1" hangingPunct="1"/>
            <a:r>
              <a:rPr lang="en-US"/>
              <a:t>Number of participants: 1,369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47DA8A-9153-1D4E-9ABA-1D2B5DDAE932}" type="slidenum">
              <a:rPr lang="en-US" sz="1200">
                <a:solidFill>
                  <a:prstClr val="black"/>
                </a:solidFill>
              </a:rPr>
              <a:pPr/>
              <a:t>12</a:t>
            </a:fld>
            <a:endParaRPr lang="en-US" sz="1200">
              <a:solidFill>
                <a:prstClr val="black"/>
              </a:solidFill>
            </a:endParaRPr>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r>
              <a:rPr lang="en-US"/>
              <a:t>Std. error = 0.027 (low)</a:t>
            </a:r>
          </a:p>
          <a:p>
            <a:pPr eaLnBrk="1" hangingPunct="1"/>
            <a:r>
              <a:rPr lang="en-US"/>
              <a:t>Rank: 88/136</a:t>
            </a:r>
          </a:p>
          <a:p>
            <a:pPr eaLnBrk="1" hangingPunct="1"/>
            <a:r>
              <a:rPr lang="en-US"/>
              <a:t>Number of meta-analyses: 5</a:t>
            </a:r>
          </a:p>
          <a:p>
            <a:pPr eaLnBrk="1" hangingPunct="1"/>
            <a:r>
              <a:rPr lang="en-US"/>
              <a:t>Number of studies: 161</a:t>
            </a:r>
          </a:p>
          <a:p>
            <a:pPr eaLnBrk="1" hangingPunct="1"/>
            <a:r>
              <a:rPr lang="en-US"/>
              <a:t>Number of effects: 295</a:t>
            </a:r>
          </a:p>
          <a:p>
            <a:pPr eaLnBrk="1" hangingPunct="1"/>
            <a:r>
              <a:rPr lang="en-US"/>
              <a:t>Number of participants: 105,282</a:t>
            </a:r>
          </a:p>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7DDF6A0-ED60-C740-BF4F-9B2635A903E8}" type="slidenum">
              <a:rPr lang="en-US" sz="1200">
                <a:solidFill>
                  <a:prstClr val="black"/>
                </a:solidFill>
              </a:rPr>
              <a:pPr/>
              <a:t>13</a:t>
            </a:fld>
            <a:endParaRPr lang="en-US" sz="1200">
              <a:solidFill>
                <a:prstClr val="black"/>
              </a:solidFill>
            </a:endParaRPr>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a:noFill/>
        </p:spPr>
        <p:txBody>
          <a:bodyPr/>
          <a:lstStyle/>
          <a:p>
            <a:pPr eaLnBrk="1" hangingPunct="1"/>
            <a:r>
              <a:rPr lang="en-US"/>
              <a:t>Standard error = n/a</a:t>
            </a:r>
          </a:p>
          <a:p>
            <a:pPr eaLnBrk="1" hangingPunct="1"/>
            <a:r>
              <a:rPr lang="en-US"/>
              <a:t>Rank: 48/136</a:t>
            </a:r>
          </a:p>
          <a:p>
            <a:pPr eaLnBrk="1" hangingPunct="1"/>
            <a:r>
              <a:rPr lang="en-US"/>
              <a:t>Number of meta-analyses: 2</a:t>
            </a:r>
          </a:p>
          <a:p>
            <a:pPr eaLnBrk="1" hangingPunct="1"/>
            <a:r>
              <a:rPr lang="en-US"/>
              <a:t>Number of studies: 78</a:t>
            </a:r>
          </a:p>
          <a:p>
            <a:pPr eaLnBrk="1" hangingPunct="1"/>
            <a:r>
              <a:rPr lang="en-US"/>
              <a:t>Number of participants: 3,472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D00D686-67B2-4C7B-A88E-091DC2F6B2AD}"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9B8592F-84CE-4E03-BC7B-96821599F9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305610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DF4E46-5E12-7F4D-8A8D-460DB913CE15}"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13075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CE558A-0A5F-DD48-9E31-BD5F8B1B2798}"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22588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63BDEF-A59F-6749-A634-B3200C779009}"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776936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0453F4-9AC0-EA4D-B158-3A76D8058120}"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49733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6ADC7E-2C31-B340-BF38-D0F78E8A2CD3}"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54646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B497CC-350D-4548-935E-FC77DF2A5815}"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079936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6DA227-8F71-DE4D-8DBA-ED496613DA3B}"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007660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4/3/16</a:t>
            </a:fld>
            <a:endParaRPr lang="en-US">
              <a:solidFill>
                <a:prstClr val="black">
                  <a:tint val="75000"/>
                </a:prstClr>
              </a:solidFill>
              <a:latin typeface="Times New Roman"/>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178208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4/3/16</a:t>
            </a:fld>
            <a:endParaRPr lang="en-US">
              <a:solidFill>
                <a:prstClr val="black">
                  <a:tint val="75000"/>
                </a:prstClr>
              </a:solidFill>
              <a:latin typeface="Times New Roman"/>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1679734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4/3/16</a:t>
            </a:fld>
            <a:endParaRPr lang="en-US">
              <a:solidFill>
                <a:prstClr val="black">
                  <a:tint val="75000"/>
                </a:prstClr>
              </a:solidFill>
              <a:latin typeface="Times New Roman"/>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400820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D32E49-086E-214C-84DF-38EB4833D748}"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A2E9F23-5650-904F-A04E-7BE893B4CFF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3077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4/3/16</a:t>
            </a:fld>
            <a:endParaRPr lang="en-US">
              <a:solidFill>
                <a:prstClr val="black">
                  <a:tint val="75000"/>
                </a:prstClr>
              </a:solidFill>
              <a:latin typeface="Times New Roman"/>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7" name="Slide Number Placeholder 6"/>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1704373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4/3/16</a:t>
            </a:fld>
            <a:endParaRPr lang="en-US">
              <a:solidFill>
                <a:prstClr val="black">
                  <a:tint val="75000"/>
                </a:prstClr>
              </a:solidFill>
              <a:latin typeface="Times New Roman"/>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9" name="Slide Number Placeholder 8"/>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2781921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4/3/16</a:t>
            </a:fld>
            <a:endParaRPr lang="en-US">
              <a:solidFill>
                <a:prstClr val="black">
                  <a:tint val="75000"/>
                </a:prstClr>
              </a:solidFill>
              <a:latin typeface="Times New Roman"/>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5" name="Slide Number Placeholder 4"/>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217874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4/3/16</a:t>
            </a:fld>
            <a:endParaRPr lang="en-US">
              <a:solidFill>
                <a:prstClr val="black">
                  <a:tint val="75000"/>
                </a:prstClr>
              </a:solidFill>
              <a:latin typeface="Times New Roman"/>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4" name="Slide Number Placeholder 3"/>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4268077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4/3/16</a:t>
            </a:fld>
            <a:endParaRPr lang="en-US">
              <a:solidFill>
                <a:prstClr val="black">
                  <a:tint val="75000"/>
                </a:prstClr>
              </a:solidFill>
              <a:latin typeface="Times New Roman"/>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7" name="Slide Number Placeholder 6"/>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2096929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4/3/16</a:t>
            </a:fld>
            <a:endParaRPr lang="en-US">
              <a:solidFill>
                <a:prstClr val="black">
                  <a:tint val="75000"/>
                </a:prstClr>
              </a:solidFill>
              <a:latin typeface="Times New Roman"/>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7" name="Slide Number Placeholder 6"/>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2092738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4/3/16</a:t>
            </a:fld>
            <a:endParaRPr lang="en-US">
              <a:solidFill>
                <a:prstClr val="black">
                  <a:tint val="75000"/>
                </a:prstClr>
              </a:solidFill>
              <a:latin typeface="Times New Roman"/>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148428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A5AA4-9E1E-4F4B-83A1-77FB6E8A782E}" type="datetimeFigureOut">
              <a:rPr lang="en-US" smtClean="0">
                <a:solidFill>
                  <a:prstClr val="black">
                    <a:tint val="75000"/>
                  </a:prstClr>
                </a:solidFill>
                <a:latin typeface="Times New Roman"/>
              </a:rPr>
              <a:pPr/>
              <a:t>4/3/16</a:t>
            </a:fld>
            <a:endParaRPr lang="en-US">
              <a:solidFill>
                <a:prstClr val="black">
                  <a:tint val="75000"/>
                </a:prstClr>
              </a:solidFill>
              <a:latin typeface="Times New Roman"/>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12"/>
          </p:nvPr>
        </p:nvSpPr>
        <p:spPr/>
        <p:txBody>
          <a:body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1099369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latin typeface="Times New Roman"/>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DE3CB580-9F0F-2944-BD57-5F491678D788}" type="slidenum">
              <a:rPr lang="en-US">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3556096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B78E6D20-E554-FE41-8824-D965A6631522}"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39303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09F722-84B7-6C48-9C4E-D8E16E485A37}"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262888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1A2C326F-F704-2245-9EDC-52CB0CEDD8B4}"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783904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3947F266-C731-234A-A960-BC5BA41EDC3D}"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087568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lvl1pPr>
              <a:defRPr/>
            </a:lvl1pPr>
          </a:lstStyle>
          <a:p>
            <a:fld id="{A24BC60F-B938-9E43-8571-8CCE71E08A53}"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109278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9" name="Slide Number Placeholder 8"/>
          <p:cNvSpPr>
            <a:spLocks noGrp="1"/>
          </p:cNvSpPr>
          <p:nvPr>
            <p:ph type="sldNum" sz="quarter" idx="12"/>
          </p:nvPr>
        </p:nvSpPr>
        <p:spPr/>
        <p:txBody>
          <a:bodyPr/>
          <a:lstStyle>
            <a:lvl1pPr>
              <a:defRPr/>
            </a:lvl1pPr>
          </a:lstStyle>
          <a:p>
            <a:fld id="{39546EDF-0BDA-CF47-8B5D-26E7318D4CAF}"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415356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Slide Number Placeholder 4"/>
          <p:cNvSpPr>
            <a:spLocks noGrp="1"/>
          </p:cNvSpPr>
          <p:nvPr>
            <p:ph type="sldNum" sz="quarter" idx="12"/>
          </p:nvPr>
        </p:nvSpPr>
        <p:spPr/>
        <p:txBody>
          <a:bodyPr/>
          <a:lstStyle>
            <a:lvl1pPr>
              <a:defRPr/>
            </a:lvl1pPr>
          </a:lstStyle>
          <a:p>
            <a:fld id="{52B31EBF-F820-9E4E-BA72-D77BC00F5E0C}"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567285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4" name="Slide Number Placeholder 3"/>
          <p:cNvSpPr>
            <a:spLocks noGrp="1"/>
          </p:cNvSpPr>
          <p:nvPr>
            <p:ph type="sldNum" sz="quarter" idx="12"/>
          </p:nvPr>
        </p:nvSpPr>
        <p:spPr/>
        <p:txBody>
          <a:bodyPr/>
          <a:lstStyle>
            <a:lvl1pPr>
              <a:defRPr/>
            </a:lvl1pPr>
          </a:lstStyle>
          <a:p>
            <a:fld id="{4F0D2942-4CBA-6644-A9DF-B79F15420EC2}"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168770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lvl1pPr>
              <a:defRPr/>
            </a:lvl1pPr>
          </a:lstStyle>
          <a:p>
            <a:fld id="{B2359B87-C0A5-8441-BC3A-B4701AB4883F}"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579038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lvl1pPr>
              <a:defRPr/>
            </a:lvl1pPr>
          </a:lstStyle>
          <a:p>
            <a:fld id="{F757F495-8C02-EB46-ACC2-6F47E8E6B0D8}"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568913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3EBA2FFF-3880-7443-A7EA-1410549DA2EE}"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090512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5BBB126C-565A-1445-8626-8891E3A8F72E}"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26449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BBCC94-44BD-804C-97D7-ECE2F0004D8C}"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592655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71ED2FE-7F45-DE4D-BF46-F402EF9181D8}"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728266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C308F4-FAFA-3143-91AA-F42831331F2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572C62-EF58-CF49-89FB-9235FF93E2C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0737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308F4-FAFA-3143-91AA-F42831331F2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572C62-EF58-CF49-89FB-9235FF93E2C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1484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C308F4-FAFA-3143-91AA-F42831331F2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572C62-EF58-CF49-89FB-9235FF93E2C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0415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C308F4-FAFA-3143-91AA-F42831331F2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7572C62-EF58-CF49-89FB-9235FF93E2C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675191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C308F4-FAFA-3143-91AA-F42831331F2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7572C62-EF58-CF49-89FB-9235FF93E2C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08847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C308F4-FAFA-3143-91AA-F42831331F2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7572C62-EF58-CF49-89FB-9235FF93E2C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2674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308F4-FAFA-3143-91AA-F42831331F2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7572C62-EF58-CF49-89FB-9235FF93E2C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455594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308F4-FAFA-3143-91AA-F42831331F2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7572C62-EF58-CF49-89FB-9235FF93E2C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8828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C308F4-FAFA-3143-91AA-F42831331F2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7572C62-EF58-CF49-89FB-9235FF93E2C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691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FD618D-EF4C-9443-96FE-710B58135ABE}"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8549779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308F4-FAFA-3143-91AA-F42831331F2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572C62-EF58-CF49-89FB-9235FF93E2C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1646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308F4-FAFA-3143-91AA-F42831331F2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7572C62-EF58-CF49-89FB-9235FF93E2C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4935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10273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93746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1455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42483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43629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97374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83451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0477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2590C4-5E1D-5C41-9D5F-DB1BC63D48EF}"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3762646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66769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648332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64657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1694586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8920718"/>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5087278"/>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008720"/>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7221700"/>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254050313"/>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181463"/>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70DDA9-1AB5-D24D-BDBA-206F9ACAB99E}"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9668181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5178214"/>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776447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3937848"/>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691693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ACDB3CC-F982-40F9-8DD6-BCC9AFBF44BD}" type="datetime1">
              <a:rPr lang="en-US"/>
              <a:pPr>
                <a:defRPr/>
              </a:pPr>
              <a:t>4/3/16</a:t>
            </a:fld>
            <a:endParaRPr lang="en-US" dirty="0"/>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DF517BB5-0A8F-E946-B707-2D4DC7CE2A6A}" type="slidenum">
              <a:rPr lang="en-US"/>
              <a:pPr>
                <a:defRPr/>
              </a:pPr>
              <a:t>‹#›</a:t>
            </a:fld>
            <a:endParaRPr lang="en-US"/>
          </a:p>
        </p:txBody>
      </p:sp>
    </p:spTree>
    <p:extLst>
      <p:ext uri="{BB962C8B-B14F-4D97-AF65-F5344CB8AC3E}">
        <p14:creationId xmlns:p14="http://schemas.microsoft.com/office/powerpoint/2010/main" val="22863330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376D835A-0F16-4C44-867C-A9BFB04A64F9}" type="datetimeFigureOut">
              <a:rPr lang="en-US"/>
              <a:pPr>
                <a:defRPr/>
              </a:pPr>
              <a:t>4/3/16</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F253715-B1A9-7047-9697-3FD657590B97}" type="slidenum">
              <a:rPr lang="en-US"/>
              <a:pPr>
                <a:defRPr/>
              </a:pPr>
              <a:t>‹#›</a:t>
            </a:fld>
            <a:endParaRPr lang="en-US"/>
          </a:p>
        </p:txBody>
      </p:sp>
    </p:spTree>
    <p:extLst>
      <p:ext uri="{BB962C8B-B14F-4D97-AF65-F5344CB8AC3E}">
        <p14:creationId xmlns:p14="http://schemas.microsoft.com/office/powerpoint/2010/main" val="4215222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A9E7B99-7C3F-4BC3-B7B8-7E1F8C620B24}" type="datetime1">
              <a:rPr lang="en-US"/>
              <a:pPr>
                <a:defRPr/>
              </a:pPr>
              <a:t>4/3/16</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B4A584D-CB12-8142-8AD1-116FE6D2C1C5}" type="slidenum">
              <a:rPr lang="en-US"/>
              <a:pPr>
                <a:defRPr/>
              </a:pPr>
              <a:t>‹#›</a:t>
            </a:fld>
            <a:endParaRPr lang="en-US"/>
          </a:p>
        </p:txBody>
      </p:sp>
    </p:spTree>
    <p:extLst>
      <p:ext uri="{BB962C8B-B14F-4D97-AF65-F5344CB8AC3E}">
        <p14:creationId xmlns:p14="http://schemas.microsoft.com/office/powerpoint/2010/main" val="32677044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B0B3A08-8DF7-424C-AB93-5AC7FFCD71D6}" type="datetimeFigureOut">
              <a:rPr lang="en-US"/>
              <a:pPr>
                <a:defRPr/>
              </a:pPr>
              <a:t>4/3/16</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697FB9BA-0F15-824B-9D88-F27D085850EE}" type="slidenum">
              <a:rPr lang="en-US"/>
              <a:pPr>
                <a:defRPr/>
              </a:pPr>
              <a:t>‹#›</a:t>
            </a:fld>
            <a:endParaRPr lang="en-US"/>
          </a:p>
        </p:txBody>
      </p:sp>
    </p:spTree>
    <p:extLst>
      <p:ext uri="{BB962C8B-B14F-4D97-AF65-F5344CB8AC3E}">
        <p14:creationId xmlns:p14="http://schemas.microsoft.com/office/powerpoint/2010/main" val="4933156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38DAD156-A427-244F-830A-D12A318EE9AD}" type="datetimeFigureOut">
              <a:rPr lang="en-US"/>
              <a:pPr>
                <a:defRPr/>
              </a:pPr>
              <a:t>4/3/16</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5B49944-1C99-C847-85A0-4DE85B975262}" type="slidenum">
              <a:rPr lang="en-US"/>
              <a:pPr>
                <a:defRPr/>
              </a:pPr>
              <a:t>‹#›</a:t>
            </a:fld>
            <a:endParaRPr lang="en-US"/>
          </a:p>
        </p:txBody>
      </p:sp>
    </p:spTree>
    <p:extLst>
      <p:ext uri="{BB962C8B-B14F-4D97-AF65-F5344CB8AC3E}">
        <p14:creationId xmlns:p14="http://schemas.microsoft.com/office/powerpoint/2010/main" val="23770104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D9CB61DC-D1F4-2D48-9624-A4D62F12C965}" type="datetimeFigureOut">
              <a:rPr lang="en-US"/>
              <a:pPr>
                <a:defRPr/>
              </a:pPr>
              <a:t>4/3/16</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3A8E4B1-7962-8542-B571-DABCB75A5168}" type="slidenum">
              <a:rPr lang="en-US"/>
              <a:pPr>
                <a:defRPr/>
              </a:pPr>
              <a:t>‹#›</a:t>
            </a:fld>
            <a:endParaRPr lang="en-US"/>
          </a:p>
        </p:txBody>
      </p:sp>
    </p:spTree>
    <p:extLst>
      <p:ext uri="{BB962C8B-B14F-4D97-AF65-F5344CB8AC3E}">
        <p14:creationId xmlns:p14="http://schemas.microsoft.com/office/powerpoint/2010/main" val="271703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BEBCD8-34C2-D942-8068-44A93E3FA192}"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5693397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FA6D154-EE59-0A40-8249-BE0D4D308756}" type="datetimeFigureOut">
              <a:rPr lang="en-US"/>
              <a:pPr>
                <a:defRPr/>
              </a:pPr>
              <a:t>4/3/16</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A9ED425-B87E-DC49-8815-584E0428CA0A}" type="slidenum">
              <a:rPr lang="en-US"/>
              <a:pPr>
                <a:defRPr/>
              </a:pPr>
              <a:t>‹#›</a:t>
            </a:fld>
            <a:endParaRPr lang="en-US"/>
          </a:p>
        </p:txBody>
      </p:sp>
    </p:spTree>
    <p:extLst>
      <p:ext uri="{BB962C8B-B14F-4D97-AF65-F5344CB8AC3E}">
        <p14:creationId xmlns:p14="http://schemas.microsoft.com/office/powerpoint/2010/main" val="33428228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2894C21D-C5E2-6341-8026-587C09261D23}" type="datetimeFigureOut">
              <a:rPr lang="en-US"/>
              <a:pPr>
                <a:defRPr/>
              </a:pPr>
              <a:t>4/3/16</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04AEF4A6-6D65-774F-B284-60DB9B45C452}" type="slidenum">
              <a:rPr lang="en-US"/>
              <a:pPr>
                <a:defRPr/>
              </a:pPr>
              <a:t>‹#›</a:t>
            </a:fld>
            <a:endParaRPr lang="en-US"/>
          </a:p>
        </p:txBody>
      </p:sp>
    </p:spTree>
    <p:extLst>
      <p:ext uri="{BB962C8B-B14F-4D97-AF65-F5344CB8AC3E}">
        <p14:creationId xmlns:p14="http://schemas.microsoft.com/office/powerpoint/2010/main" val="33342225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2E03319C-CC3A-D24A-BD8B-81E64A287B69}" type="datetimeFigureOut">
              <a:rPr lang="en-US"/>
              <a:pPr>
                <a:defRPr/>
              </a:pPr>
              <a:t>4/3/16</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13F14E0D-BC95-F345-A5D2-F06BB5717925}" type="slidenum">
              <a:rPr lang="en-US"/>
              <a:pPr>
                <a:defRPr/>
              </a:pPr>
              <a:t>‹#›</a:t>
            </a:fld>
            <a:endParaRPr lang="en-US"/>
          </a:p>
        </p:txBody>
      </p:sp>
    </p:spTree>
    <p:extLst>
      <p:ext uri="{BB962C8B-B14F-4D97-AF65-F5344CB8AC3E}">
        <p14:creationId xmlns:p14="http://schemas.microsoft.com/office/powerpoint/2010/main" val="15726280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6243AA9-78D8-6F4F-A4B0-3ABA23AFAD05}" type="datetimeFigureOut">
              <a:rPr lang="en-US"/>
              <a:pPr>
                <a:defRPr/>
              </a:pPr>
              <a:t>4/3/16</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39CAACB-0EE7-D045-AE2F-96D4DCF8B566}" type="slidenum">
              <a:rPr lang="en-US"/>
              <a:pPr>
                <a:defRPr/>
              </a:pPr>
              <a:t>‹#›</a:t>
            </a:fld>
            <a:endParaRPr lang="en-US"/>
          </a:p>
        </p:txBody>
      </p:sp>
    </p:spTree>
    <p:extLst>
      <p:ext uri="{BB962C8B-B14F-4D97-AF65-F5344CB8AC3E}">
        <p14:creationId xmlns:p14="http://schemas.microsoft.com/office/powerpoint/2010/main" val="274935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0975A70-40EF-E049-855B-8AF5E350E7A0}" type="datetimeFigureOut">
              <a:rPr lang="en-US"/>
              <a:pPr>
                <a:defRPr/>
              </a:pPr>
              <a:t>4/3/16</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62F28294-4EAC-9441-9AC4-64B89FB1C2E4}" type="slidenum">
              <a:rPr lang="en-US"/>
              <a:pPr>
                <a:defRPr/>
              </a:pPr>
              <a:t>‹#›</a:t>
            </a:fld>
            <a:endParaRPr lang="en-US"/>
          </a:p>
        </p:txBody>
      </p:sp>
    </p:spTree>
    <p:extLst>
      <p:ext uri="{BB962C8B-B14F-4D97-AF65-F5344CB8AC3E}">
        <p14:creationId xmlns:p14="http://schemas.microsoft.com/office/powerpoint/2010/main" val="19480659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a:off x="0" y="990600"/>
            <a:ext cx="9144000" cy="5386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6" name="Title 5"/>
          <p:cNvSpPr>
            <a:spLocks noGrp="1"/>
          </p:cNvSpPr>
          <p:nvPr>
            <p:ph type="title"/>
          </p:nvPr>
        </p:nvSpPr>
        <p:spPr>
          <a:xfrm>
            <a:off x="0" y="2670048"/>
            <a:ext cx="9144000" cy="704088"/>
          </a:xfrm>
        </p:spPr>
        <p:txBody>
          <a:bodyPr/>
          <a:lstStyle>
            <a:lvl1pPr marL="0" indent="0" algn="ctr">
              <a:defRPr/>
            </a:lvl1pPr>
          </a:lstStyle>
          <a:p>
            <a:r>
              <a:rPr lang="en-US" smtClean="0"/>
              <a:t>Click to edit Master title style</a:t>
            </a:r>
            <a:endParaRPr lang="en-US" dirty="0"/>
          </a:p>
        </p:txBody>
      </p:sp>
      <p:sp>
        <p:nvSpPr>
          <p:cNvPr id="4" name="Date Placeholder 1"/>
          <p:cNvSpPr>
            <a:spLocks noGrp="1"/>
          </p:cNvSpPr>
          <p:nvPr>
            <p:ph type="dt" sz="half" idx="10"/>
          </p:nvPr>
        </p:nvSpPr>
        <p:spPr>
          <a:xfrm>
            <a:off x="7010400" y="5943600"/>
            <a:ext cx="2133600" cy="365125"/>
          </a:xfrm>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40717375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18873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84963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66324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122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pPr>
              <a:defRPr/>
            </a:pPr>
            <a:fld id="{DFCE2839-0D6C-5E42-BDBA-53DE52E10458}"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5589558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66577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30920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6103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23190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32256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08153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6217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theme" Target="../theme/theme4.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theme" Target="../theme/theme5.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theme" Target="../theme/theme6.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3.xml"/><Relationship Id="rId12" Type="http://schemas.openxmlformats.org/officeDocument/2006/relationships/theme" Target="../theme/theme7.xml"/><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9" Type="http://schemas.openxmlformats.org/officeDocument/2006/relationships/slideLayout" Target="../slideLayouts/slideLayout71.xml"/><Relationship Id="rId10"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4.xml"/><Relationship Id="rId12" Type="http://schemas.openxmlformats.org/officeDocument/2006/relationships/slideLayout" Target="../slideLayouts/slideLayout85.xml"/><Relationship Id="rId13" Type="http://schemas.openxmlformats.org/officeDocument/2006/relationships/theme" Target="../theme/theme8.xml"/><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9" Type="http://schemas.openxmlformats.org/officeDocument/2006/relationships/slideLayout" Target="../slideLayouts/slideLayout82.xml"/><Relationship Id="rId10"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theme" Target="../theme/theme9.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D00D686-67B2-4C7B-A88E-091DC2F6B2AD}" type="datetimeFigureOut">
              <a:rPr lang="en-US" smtClean="0">
                <a:solidFill>
                  <a:prstClr val="black">
                    <a:tint val="75000"/>
                  </a:prstClr>
                </a:solidFill>
                <a:latin typeface="Calibri"/>
              </a:rPr>
              <a:pPr defTabSz="914400"/>
              <a:t>4/3/16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9B8592F-84CE-4E03-BC7B-96821599F998}"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pic>
        <p:nvPicPr>
          <p:cNvPr id="8" name="Picture 7" descr="N153K4_PowerPoint-Corwin_Corporate_CONTENT.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6141745"/>
            <a:ext cx="9144000" cy="732234"/>
          </a:xfrm>
          <a:prstGeom prst="rect">
            <a:avLst/>
          </a:prstGeom>
        </p:spPr>
      </p:pic>
    </p:spTree>
    <p:extLst>
      <p:ext uri="{BB962C8B-B14F-4D97-AF65-F5344CB8AC3E}">
        <p14:creationId xmlns:p14="http://schemas.microsoft.com/office/powerpoint/2010/main" val="1576071917"/>
      </p:ext>
    </p:extLst>
  </p:cSld>
  <p:clrMap bg1="lt1" tx1="dk1" bg2="lt2" tx2="dk2" accent1="accent1" accent2="accent2" accent3="accent3" accent4="accent4" accent5="accent5" accent6="accent6" hlink="hlink" folHlink="folHlink"/>
  <p:sldLayoutIdLst>
    <p:sldLayoutId id="2147483661" r:id="rId1"/>
    <p:sldLayoutId id="2147483663" r:id="rId2"/>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BF9E09E0-EB20-0B4F-B33E-300CCB0249AA}"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0823137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A5AA4-9E1E-4F4B-83A1-77FB6E8A782E}" type="datetimeFigureOut">
              <a:rPr lang="en-US" smtClean="0">
                <a:solidFill>
                  <a:prstClr val="black">
                    <a:tint val="75000"/>
                  </a:prstClr>
                </a:solidFill>
                <a:latin typeface="Times New Roman"/>
              </a:rPr>
              <a:pPr/>
              <a:t>4/3/16</a:t>
            </a:fld>
            <a:endParaRPr lang="en-US">
              <a:solidFill>
                <a:prstClr val="black">
                  <a:tint val="75000"/>
                </a:prstClr>
              </a:solidFill>
              <a:latin typeface="Times New Roman"/>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Times New Roman"/>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17C74-4A3A-274F-9A9C-16BB746F7732}" type="slidenum">
              <a:rPr lang="en-US" smtClean="0">
                <a:solidFill>
                  <a:prstClr val="black">
                    <a:tint val="75000"/>
                  </a:prstClr>
                </a:solidFill>
                <a:latin typeface="Times New Roman"/>
              </a:rPr>
              <a:pPr/>
              <a:t>‹#›</a:t>
            </a:fld>
            <a:endParaRPr lang="en-US">
              <a:solidFill>
                <a:prstClr val="black">
                  <a:tint val="75000"/>
                </a:prstClr>
              </a:solidFill>
              <a:latin typeface="Times New Roman"/>
            </a:endParaRPr>
          </a:p>
        </p:txBody>
      </p:sp>
    </p:spTree>
    <p:extLst>
      <p:ext uri="{BB962C8B-B14F-4D97-AF65-F5344CB8AC3E}">
        <p14:creationId xmlns:p14="http://schemas.microsoft.com/office/powerpoint/2010/main" val="302314126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974E1B49-AEC8-4445-A27C-BA550173063D}"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1271610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308F4-FAFA-3143-91AA-F42831331F2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72C62-EF58-CF49-89FB-9235FF93E2C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48037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79BFA-D9D8-124C-BA64-34B14E4CE6D6}"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6629574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20009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xmlns:p14="http://schemas.microsoft.com/office/powerpoint/2010/mai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414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843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399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828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400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97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54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9116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0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0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CACB222-4920-3143-84D4-63EBA8923867}" type="datetimeFigureOut">
              <a:rPr lang="en-US"/>
              <a:pPr>
                <a:defRPr/>
              </a:pPr>
              <a:t>4/3/16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2C1502ED-B365-A945-B7FC-5438F3D4F1E3}" type="slidenum">
              <a:rPr lang="en-US"/>
              <a:pPr>
                <a:defRPr/>
              </a:pPr>
              <a:t>‹#›</a:t>
            </a:fld>
            <a:endParaRPr lang="en-US"/>
          </a:p>
        </p:txBody>
      </p:sp>
    </p:spTree>
    <p:extLst>
      <p:ext uri="{BB962C8B-B14F-4D97-AF65-F5344CB8AC3E}">
        <p14:creationId xmlns:p14="http://schemas.microsoft.com/office/powerpoint/2010/main" val="280868822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48995-8C7B-6A45-A634-73592571E189}" type="datetimeFigureOut">
              <a:rPr lang="en-US" smtClean="0">
                <a:solidFill>
                  <a:prstClr val="black">
                    <a:tint val="75000"/>
                  </a:prstClr>
                </a:solidFill>
                <a:latin typeface="Calibri"/>
              </a:rPr>
              <a:pPr/>
              <a:t>4/3/16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740309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hyperlink" Target="http://www.fisherandfrey.com" TargetMode="External"/><Relationship Id="rId1" Type="http://schemas.openxmlformats.org/officeDocument/2006/relationships/slideLayout" Target="../slideLayouts/slideLayout35.xml"/><Relationship Id="rId2" Type="http://schemas.openxmlformats.org/officeDocument/2006/relationships/notesSlide" Target="../notesSlides/notesSlide2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vised Cover Comp.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45610" y="727253"/>
            <a:ext cx="4067845" cy="5033096"/>
          </a:xfrm>
          <a:prstGeom prst="rect">
            <a:avLst/>
          </a:prstGeom>
          <a:solidFill>
            <a:srgbClr val="FFFFFF">
              <a:shade val="85000"/>
            </a:srgbClr>
          </a:solidFill>
          <a:ln w="88900" cap="sq">
            <a:solidFill>
              <a:schemeClr val="bg1">
                <a:lumMod val="6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52915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19460"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19461"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19462"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19463"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19464"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19465"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19466"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19467"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19468"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19469"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19470"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19471"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19472"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19473"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19474"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75"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76"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77"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19478"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19479"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19480"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19481"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19482"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83"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19484" name="Text Box 29"/>
          <p:cNvSpPr txBox="1">
            <a:spLocks noChangeArrowheads="1"/>
          </p:cNvSpPr>
          <p:nvPr/>
        </p:nvSpPr>
        <p:spPr bwMode="auto">
          <a:xfrm rot="-2849498">
            <a:off x="1789907" y="2042318"/>
            <a:ext cx="6413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19485"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19486"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19487" name="Line 32"/>
          <p:cNvSpPr>
            <a:spLocks noChangeShapeType="1"/>
          </p:cNvSpPr>
          <p:nvPr/>
        </p:nvSpPr>
        <p:spPr bwMode="auto">
          <a:xfrm flipH="1" flipV="1">
            <a:off x="1676400" y="3657600"/>
            <a:ext cx="2590800" cy="838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88" name="Text Box 33"/>
          <p:cNvSpPr txBox="1">
            <a:spLocks noChangeArrowheads="1"/>
          </p:cNvSpPr>
          <p:nvPr/>
        </p:nvSpPr>
        <p:spPr bwMode="auto">
          <a:xfrm>
            <a:off x="2193925" y="4549775"/>
            <a:ext cx="4584700" cy="64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600" b="1">
                <a:solidFill>
                  <a:srgbClr val="000000"/>
                </a:solidFill>
              </a:rPr>
              <a:t>Retention: </a:t>
            </a:r>
            <a:r>
              <a:rPr lang="en-US" sz="3600" b="1" i="1">
                <a:solidFill>
                  <a:srgbClr val="000000"/>
                </a:solidFill>
              </a:rPr>
              <a:t>d</a:t>
            </a:r>
            <a:r>
              <a:rPr lang="en-US" sz="3600" b="1">
                <a:solidFill>
                  <a:srgbClr val="000000"/>
                </a:solidFill>
              </a:rPr>
              <a:t> = - 0.13</a:t>
            </a:r>
            <a:r>
              <a:rPr lang="en-US">
                <a:solidFill>
                  <a:srgbClr val="000000"/>
                </a:solidFill>
              </a:rPr>
              <a:t> </a:t>
            </a:r>
          </a:p>
        </p:txBody>
      </p:sp>
    </p:spTree>
    <p:extLst>
      <p:ext uri="{BB962C8B-B14F-4D97-AF65-F5344CB8AC3E}">
        <p14:creationId xmlns:p14="http://schemas.microsoft.com/office/powerpoint/2010/main" val="76210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3556"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3557"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23558"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3559"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3560"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23561"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23562"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23563"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23564"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23565"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23566"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23567"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23568"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23569"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23570"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3571"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3572"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3573"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23574"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23575"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23576"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23577"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23578"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3579"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23580" name="Text Box 29"/>
          <p:cNvSpPr txBox="1">
            <a:spLocks noChangeArrowheads="1"/>
          </p:cNvSpPr>
          <p:nvPr/>
        </p:nvSpPr>
        <p:spPr bwMode="auto">
          <a:xfrm rot="-2849498">
            <a:off x="1808957" y="2042318"/>
            <a:ext cx="6413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23581"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23582"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23583" name="Text Box 32"/>
          <p:cNvSpPr txBox="1">
            <a:spLocks noChangeArrowheads="1"/>
          </p:cNvSpPr>
          <p:nvPr/>
        </p:nvSpPr>
        <p:spPr bwMode="auto">
          <a:xfrm>
            <a:off x="1066800" y="4648200"/>
            <a:ext cx="6969125"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200" b="1">
                <a:solidFill>
                  <a:srgbClr val="000000"/>
                </a:solidFill>
              </a:rPr>
              <a:t>Ability Grouping/Tracking: d = 0.12</a:t>
            </a:r>
          </a:p>
        </p:txBody>
      </p:sp>
      <p:sp>
        <p:nvSpPr>
          <p:cNvPr id="23584" name="Line 33"/>
          <p:cNvSpPr>
            <a:spLocks noChangeShapeType="1"/>
          </p:cNvSpPr>
          <p:nvPr/>
        </p:nvSpPr>
        <p:spPr bwMode="auto">
          <a:xfrm flipH="1" flipV="1">
            <a:off x="2133600" y="2057400"/>
            <a:ext cx="2209800" cy="2438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438036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5604"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5605"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25606"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5607"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5608"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25609"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25610"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25611"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25612"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25613"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25614"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25615"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25616"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25617"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25618"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19"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20"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21"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25622"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25623"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25624"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25625"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25626"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27"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25628" name="Text Box 29"/>
          <p:cNvSpPr txBox="1">
            <a:spLocks noChangeArrowheads="1"/>
          </p:cNvSpPr>
          <p:nvPr/>
        </p:nvSpPr>
        <p:spPr bwMode="auto">
          <a:xfrm rot="-2849498">
            <a:off x="1783557" y="2042318"/>
            <a:ext cx="6413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25629"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25630"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25631" name="Line 32"/>
          <p:cNvSpPr>
            <a:spLocks noChangeShapeType="1"/>
          </p:cNvSpPr>
          <p:nvPr/>
        </p:nvSpPr>
        <p:spPr bwMode="auto">
          <a:xfrm flipH="1" flipV="1">
            <a:off x="3048000" y="1600200"/>
            <a:ext cx="1295400" cy="2819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32" name="Text Box 33"/>
          <p:cNvSpPr txBox="1">
            <a:spLocks noChangeArrowheads="1"/>
          </p:cNvSpPr>
          <p:nvPr/>
        </p:nvSpPr>
        <p:spPr bwMode="auto">
          <a:xfrm>
            <a:off x="2514600" y="4572000"/>
            <a:ext cx="4237038"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600" b="1">
                <a:solidFill>
                  <a:srgbClr val="000000"/>
                </a:solidFill>
              </a:rPr>
              <a:t>Homework: </a:t>
            </a:r>
            <a:r>
              <a:rPr lang="en-US" sz="3600" b="1" i="1">
                <a:solidFill>
                  <a:srgbClr val="000000"/>
                </a:solidFill>
              </a:rPr>
              <a:t>d</a:t>
            </a:r>
            <a:r>
              <a:rPr lang="en-US" sz="3600" b="1">
                <a:solidFill>
                  <a:srgbClr val="000000"/>
                </a:solidFill>
              </a:rPr>
              <a:t> = .29</a:t>
            </a:r>
            <a:endParaRPr lang="en-US" sz="3600">
              <a:solidFill>
                <a:srgbClr val="000000"/>
              </a:solidFill>
            </a:endParaRPr>
          </a:p>
        </p:txBody>
      </p:sp>
    </p:spTree>
    <p:extLst>
      <p:ext uri="{BB962C8B-B14F-4D97-AF65-F5344CB8AC3E}">
        <p14:creationId xmlns:p14="http://schemas.microsoft.com/office/powerpoint/2010/main" val="17123800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31748"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31749"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31750"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31751"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31752"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31753"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31754"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31755"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31756"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31757"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31758"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31759"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31760"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31761"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31762"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63"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64"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65"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31766"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31767"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31768"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31769"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31770"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71"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31772" name="Text Box 29"/>
          <p:cNvSpPr txBox="1">
            <a:spLocks noChangeArrowheads="1"/>
          </p:cNvSpPr>
          <p:nvPr/>
        </p:nvSpPr>
        <p:spPr bwMode="auto">
          <a:xfrm rot="-2849498">
            <a:off x="1793082" y="2042318"/>
            <a:ext cx="6413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31773"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31774"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31775" name="Line 32"/>
          <p:cNvSpPr>
            <a:spLocks noChangeShapeType="1"/>
          </p:cNvSpPr>
          <p:nvPr/>
        </p:nvSpPr>
        <p:spPr bwMode="auto">
          <a:xfrm flipV="1">
            <a:off x="4343400" y="1219200"/>
            <a:ext cx="152400" cy="3200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76" name="Text Box 33"/>
          <p:cNvSpPr txBox="1">
            <a:spLocks noChangeArrowheads="1"/>
          </p:cNvSpPr>
          <p:nvPr/>
        </p:nvSpPr>
        <p:spPr bwMode="auto">
          <a:xfrm>
            <a:off x="990600" y="4495800"/>
            <a:ext cx="6700838"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600" b="1" dirty="0">
                <a:solidFill>
                  <a:srgbClr val="000000"/>
                </a:solidFill>
              </a:rPr>
              <a:t>Small group learning: d = 0.49</a:t>
            </a:r>
          </a:p>
        </p:txBody>
      </p:sp>
    </p:spTree>
    <p:extLst>
      <p:ext uri="{BB962C8B-B14F-4D97-AF65-F5344CB8AC3E}">
        <p14:creationId xmlns:p14="http://schemas.microsoft.com/office/powerpoint/2010/main" val="34292084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31748"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31749"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31750"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31751"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31752"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31753"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31754"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31755"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31756"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31757"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31758"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31759"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31760"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31761"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31762"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63"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64"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65"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31766"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31767"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31768"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31769"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31770"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71"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31772" name="Text Box 29"/>
          <p:cNvSpPr txBox="1">
            <a:spLocks noChangeArrowheads="1"/>
          </p:cNvSpPr>
          <p:nvPr/>
        </p:nvSpPr>
        <p:spPr bwMode="auto">
          <a:xfrm rot="-2849498">
            <a:off x="1793082" y="2042318"/>
            <a:ext cx="6413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31773"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31774"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31775" name="Line 32"/>
          <p:cNvSpPr>
            <a:spLocks noChangeShapeType="1"/>
          </p:cNvSpPr>
          <p:nvPr/>
        </p:nvSpPr>
        <p:spPr bwMode="auto">
          <a:xfrm flipV="1">
            <a:off x="4343400" y="1251958"/>
            <a:ext cx="719224" cy="316764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31776" name="Text Box 33"/>
          <p:cNvSpPr txBox="1">
            <a:spLocks noChangeArrowheads="1"/>
          </p:cNvSpPr>
          <p:nvPr/>
        </p:nvSpPr>
        <p:spPr bwMode="auto">
          <a:xfrm>
            <a:off x="990600" y="4495800"/>
            <a:ext cx="6700838"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en-US" sz="3600" b="1" dirty="0" smtClean="0">
                <a:solidFill>
                  <a:srgbClr val="000000"/>
                </a:solidFill>
              </a:rPr>
              <a:t>Study Skills: </a:t>
            </a:r>
            <a:r>
              <a:rPr lang="en-US" sz="3600" b="1" dirty="0">
                <a:solidFill>
                  <a:srgbClr val="000000"/>
                </a:solidFill>
              </a:rPr>
              <a:t>d = </a:t>
            </a:r>
            <a:r>
              <a:rPr lang="en-US" sz="3600" b="1" dirty="0" smtClean="0">
                <a:solidFill>
                  <a:srgbClr val="000000"/>
                </a:solidFill>
              </a:rPr>
              <a:t>0.59</a:t>
            </a:r>
            <a:endParaRPr lang="en-US" sz="3600" b="1" dirty="0">
              <a:solidFill>
                <a:srgbClr val="000000"/>
              </a:solidFill>
            </a:endParaRPr>
          </a:p>
        </p:txBody>
      </p:sp>
    </p:spTree>
    <p:extLst>
      <p:ext uri="{BB962C8B-B14F-4D97-AF65-F5344CB8AC3E}">
        <p14:creationId xmlns:p14="http://schemas.microsoft.com/office/powerpoint/2010/main" val="9678668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1988"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1989"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41990"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1991"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1992"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41993"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41994"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41995"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41996"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41997"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41998"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41999"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42000"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42001"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42002"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2003"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2004"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2005"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42006"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42007"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42008"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42009"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42010"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2011"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42012" name="Text Box 29"/>
          <p:cNvSpPr txBox="1">
            <a:spLocks noChangeArrowheads="1"/>
          </p:cNvSpPr>
          <p:nvPr/>
        </p:nvSpPr>
        <p:spPr bwMode="auto">
          <a:xfrm rot="-2849498">
            <a:off x="1793082" y="2042318"/>
            <a:ext cx="6413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42013"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42014"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42015" name="Line 32"/>
          <p:cNvSpPr>
            <a:spLocks noChangeShapeType="1"/>
          </p:cNvSpPr>
          <p:nvPr/>
        </p:nvSpPr>
        <p:spPr bwMode="auto">
          <a:xfrm flipV="1">
            <a:off x="4343400" y="1085183"/>
            <a:ext cx="1412789" cy="33443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2016" name="Text Box 33"/>
          <p:cNvSpPr txBox="1">
            <a:spLocks noChangeArrowheads="1"/>
          </p:cNvSpPr>
          <p:nvPr/>
        </p:nvSpPr>
        <p:spPr bwMode="auto">
          <a:xfrm>
            <a:off x="914400" y="4648200"/>
            <a:ext cx="184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endParaRPr lang="en-US" sz="3600" b="1">
              <a:solidFill>
                <a:srgbClr val="000000"/>
              </a:solidFill>
            </a:endParaRPr>
          </a:p>
        </p:txBody>
      </p:sp>
      <p:sp>
        <p:nvSpPr>
          <p:cNvPr id="42017" name="Text Box 34"/>
          <p:cNvSpPr txBox="1">
            <a:spLocks noChangeArrowheads="1"/>
          </p:cNvSpPr>
          <p:nvPr/>
        </p:nvSpPr>
        <p:spPr bwMode="auto">
          <a:xfrm>
            <a:off x="1547719" y="4598458"/>
            <a:ext cx="6200961"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en-US" sz="3600" b="1" dirty="0" smtClean="0">
                <a:solidFill>
                  <a:srgbClr val="000000"/>
                </a:solidFill>
              </a:rPr>
              <a:t>Repeated Reading: </a:t>
            </a:r>
            <a:r>
              <a:rPr lang="en-US" sz="3600" b="1" i="1" dirty="0">
                <a:solidFill>
                  <a:srgbClr val="000000"/>
                </a:solidFill>
              </a:rPr>
              <a:t>d</a:t>
            </a:r>
            <a:r>
              <a:rPr lang="en-US" sz="3600" b="1" dirty="0">
                <a:solidFill>
                  <a:srgbClr val="000000"/>
                </a:solidFill>
              </a:rPr>
              <a:t> = </a:t>
            </a:r>
            <a:r>
              <a:rPr lang="en-US" sz="3600" b="1" dirty="0" smtClean="0">
                <a:solidFill>
                  <a:srgbClr val="000000"/>
                </a:solidFill>
              </a:rPr>
              <a:t>0.67</a:t>
            </a:r>
            <a:endParaRPr lang="en-US" sz="3600" b="1" dirty="0">
              <a:solidFill>
                <a:srgbClr val="000000"/>
              </a:solidFill>
            </a:endParaRPr>
          </a:p>
        </p:txBody>
      </p:sp>
    </p:spTree>
    <p:extLst>
      <p:ext uri="{BB962C8B-B14F-4D97-AF65-F5344CB8AC3E}">
        <p14:creationId xmlns:p14="http://schemas.microsoft.com/office/powerpoint/2010/main" val="37809362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6"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1988"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1989"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41990"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1991"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1992"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41993"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41994"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41995"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41996"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41997"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41998"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41999"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42000"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42001"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42002"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2003"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2004"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2005"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42006"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42007"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42008"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42009"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42010"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2011"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42012" name="Text Box 29"/>
          <p:cNvSpPr txBox="1">
            <a:spLocks noChangeArrowheads="1"/>
          </p:cNvSpPr>
          <p:nvPr/>
        </p:nvSpPr>
        <p:spPr bwMode="auto">
          <a:xfrm rot="-2849498">
            <a:off x="1793082" y="2042318"/>
            <a:ext cx="6413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42013"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42014"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42015" name="Line 32"/>
          <p:cNvSpPr>
            <a:spLocks noChangeShapeType="1"/>
          </p:cNvSpPr>
          <p:nvPr/>
        </p:nvSpPr>
        <p:spPr bwMode="auto">
          <a:xfrm flipV="1">
            <a:off x="4343400" y="1524000"/>
            <a:ext cx="1828800" cy="2971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2016" name="Text Box 33"/>
          <p:cNvSpPr txBox="1">
            <a:spLocks noChangeArrowheads="1"/>
          </p:cNvSpPr>
          <p:nvPr/>
        </p:nvSpPr>
        <p:spPr bwMode="auto">
          <a:xfrm>
            <a:off x="914400" y="4648200"/>
            <a:ext cx="1841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endParaRPr lang="en-US" sz="3600" b="1">
              <a:solidFill>
                <a:srgbClr val="000000"/>
              </a:solidFill>
            </a:endParaRPr>
          </a:p>
        </p:txBody>
      </p:sp>
      <p:sp>
        <p:nvSpPr>
          <p:cNvPr id="42017" name="Text Box 34"/>
          <p:cNvSpPr txBox="1">
            <a:spLocks noChangeArrowheads="1"/>
          </p:cNvSpPr>
          <p:nvPr/>
        </p:nvSpPr>
        <p:spPr bwMode="auto">
          <a:xfrm>
            <a:off x="685800" y="4572000"/>
            <a:ext cx="7827963"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200" b="1" dirty="0">
                <a:solidFill>
                  <a:srgbClr val="000000"/>
                </a:solidFill>
              </a:rPr>
              <a:t>Teacher-Student relationships: </a:t>
            </a:r>
            <a:r>
              <a:rPr lang="en-US" sz="3200" b="1" i="1" dirty="0">
                <a:solidFill>
                  <a:srgbClr val="000000"/>
                </a:solidFill>
              </a:rPr>
              <a:t>d</a:t>
            </a:r>
            <a:r>
              <a:rPr lang="en-US" sz="3200" b="1" dirty="0">
                <a:solidFill>
                  <a:srgbClr val="000000"/>
                </a:solidFill>
              </a:rPr>
              <a:t> = 0.72</a:t>
            </a:r>
          </a:p>
        </p:txBody>
      </p:sp>
    </p:spTree>
    <p:extLst>
      <p:ext uri="{BB962C8B-B14F-4D97-AF65-F5344CB8AC3E}">
        <p14:creationId xmlns:p14="http://schemas.microsoft.com/office/powerpoint/2010/main" val="90599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026"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1027"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1028"/>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6084" name="Text Box 1029"/>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6085" name="Text Box 1030"/>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46086" name="Text Box 1031"/>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6087" name="Text Box 1032"/>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6088" name="Text Box 1033"/>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46089" name="Text Box 1034"/>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46090" name="Text Box 1035"/>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46091" name="Text Box 1036"/>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46092" name="Text Box 1037"/>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46093" name="Text Box 1038"/>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46094" name="Text Box 1039"/>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46095" name="Text Box 1040"/>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46096" name="Text Box 1041"/>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46097" name="Text Box 1042"/>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46098" name="Line 1043"/>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6099" name="Line 1044"/>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6100" name="Line 1045"/>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6101" name="Text Box 1046"/>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46102" name="Text Box 1047"/>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46103" name="Text Box 1048"/>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46104" name="Text Box 1049"/>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46105" name="Text Box 1050"/>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46106" name="Rectangle 1051"/>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6107" name="Text Box 1052"/>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46108" name="Text Box 1053"/>
          <p:cNvSpPr txBox="1">
            <a:spLocks noChangeArrowheads="1"/>
          </p:cNvSpPr>
          <p:nvPr/>
        </p:nvSpPr>
        <p:spPr bwMode="auto">
          <a:xfrm rot="-2849498">
            <a:off x="1793082" y="2042318"/>
            <a:ext cx="6413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46109" name="Text Box 1054"/>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46110" name="Text Box 1055"/>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46111" name="Line 1056"/>
          <p:cNvSpPr>
            <a:spLocks noChangeShapeType="1"/>
          </p:cNvSpPr>
          <p:nvPr/>
        </p:nvSpPr>
        <p:spPr bwMode="auto">
          <a:xfrm flipV="1">
            <a:off x="4343400" y="1752600"/>
            <a:ext cx="1828800" cy="2743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6112" name="Text Box 1057"/>
          <p:cNvSpPr txBox="1">
            <a:spLocks noChangeArrowheads="1"/>
          </p:cNvSpPr>
          <p:nvPr/>
        </p:nvSpPr>
        <p:spPr bwMode="auto">
          <a:xfrm>
            <a:off x="829733" y="4572000"/>
            <a:ext cx="7150665"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600" b="1" dirty="0" smtClean="0">
                <a:solidFill>
                  <a:srgbClr val="000000"/>
                </a:solidFill>
              </a:rPr>
              <a:t>Classroom Discussion: d </a:t>
            </a:r>
            <a:r>
              <a:rPr lang="en-US" sz="3600" b="1" dirty="0">
                <a:solidFill>
                  <a:srgbClr val="000000"/>
                </a:solidFill>
              </a:rPr>
              <a:t>= </a:t>
            </a:r>
            <a:r>
              <a:rPr lang="en-US" sz="3600" b="1" dirty="0" smtClean="0">
                <a:solidFill>
                  <a:srgbClr val="000000"/>
                </a:solidFill>
              </a:rPr>
              <a:t>0.82</a:t>
            </a:r>
            <a:endParaRPr lang="en-US" sz="3600" b="1" dirty="0">
              <a:solidFill>
                <a:srgbClr val="000000"/>
              </a:solidFill>
            </a:endParaRPr>
          </a:p>
        </p:txBody>
      </p:sp>
    </p:spTree>
    <p:extLst>
      <p:ext uri="{BB962C8B-B14F-4D97-AF65-F5344CB8AC3E}">
        <p14:creationId xmlns:p14="http://schemas.microsoft.com/office/powerpoint/2010/main" val="23395822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1"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0" name="Picture 9"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13"/>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8132" name="Text Box 14"/>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8133" name="Text Box 15"/>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48134" name="Text Box 16"/>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48135" name="Text Box 17"/>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48136" name="Text Box 18"/>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48137" name="Text Box 19"/>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48138" name="Text Box 20"/>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48139" name="Text Box 21"/>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48140" name="Text Box 22"/>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48141" name="Text Box 23"/>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48142" name="Text Box 24"/>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48143" name="Text Box 25"/>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48144" name="Text Box 26"/>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48145" name="Text Box 27"/>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48146" name="Line 28"/>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8147" name="Line 29"/>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8148" name="Line 30"/>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8149" name="Text Box 31"/>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48150" name="Text Box 32"/>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48151" name="Text Box 33"/>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48152" name="Text Box 34"/>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48153" name="Text Box 35"/>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48154" name="Rectangle 37"/>
          <p:cNvSpPr>
            <a:spLocks noChangeArrowheads="1"/>
          </p:cNvSpPr>
          <p:nvPr/>
        </p:nvSpPr>
        <p:spPr bwMode="auto">
          <a:xfrm>
            <a:off x="385763" y="4512733"/>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48155" name="Text Box 3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48156" name="Text Box 40"/>
          <p:cNvSpPr txBox="1">
            <a:spLocks noChangeArrowheads="1"/>
          </p:cNvSpPr>
          <p:nvPr/>
        </p:nvSpPr>
        <p:spPr bwMode="auto">
          <a:xfrm rot="-2849498">
            <a:off x="1796257" y="2042318"/>
            <a:ext cx="6413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48157" name="Text Box 41"/>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48158" name="Text Box 42"/>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48159" name="TextBox 1"/>
          <p:cNvSpPr txBox="1">
            <a:spLocks noChangeArrowheads="1"/>
          </p:cNvSpPr>
          <p:nvPr/>
        </p:nvSpPr>
        <p:spPr bwMode="auto">
          <a:xfrm>
            <a:off x="2127605" y="4587449"/>
            <a:ext cx="54748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600" b="1" dirty="0" smtClean="0">
                <a:solidFill>
                  <a:srgbClr val="000000"/>
                </a:solidFill>
              </a:rPr>
              <a:t>Teacher Clarity: </a:t>
            </a:r>
            <a:r>
              <a:rPr lang="en-US" sz="3600" b="1" i="1" dirty="0">
                <a:solidFill>
                  <a:srgbClr val="000000"/>
                </a:solidFill>
              </a:rPr>
              <a:t>d</a:t>
            </a:r>
            <a:r>
              <a:rPr lang="en-US" sz="3600" b="1" dirty="0">
                <a:solidFill>
                  <a:srgbClr val="000000"/>
                </a:solidFill>
              </a:rPr>
              <a:t> = 0.90</a:t>
            </a:r>
          </a:p>
        </p:txBody>
      </p:sp>
      <p:sp>
        <p:nvSpPr>
          <p:cNvPr id="48160" name="Line 32"/>
          <p:cNvSpPr>
            <a:spLocks noChangeShapeType="1"/>
          </p:cNvSpPr>
          <p:nvPr/>
        </p:nvSpPr>
        <p:spPr bwMode="auto">
          <a:xfrm flipV="1">
            <a:off x="4343400" y="2133600"/>
            <a:ext cx="2667000" cy="2362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7660653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98700"/>
            <a:ext cx="9144000" cy="2241881"/>
          </a:xfrm>
          <a:prstGeom prst="rect">
            <a:avLst/>
          </a:prstGeom>
        </p:spPr>
      </p:pic>
    </p:spTree>
    <p:extLst>
      <p:ext uri="{BB962C8B-B14F-4D97-AF65-F5344CB8AC3E}">
        <p14:creationId xmlns:p14="http://schemas.microsoft.com/office/powerpoint/2010/main" val="840913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237281" y="1817935"/>
            <a:ext cx="6544355" cy="2862322"/>
          </a:xfrm>
          <a:prstGeom prst="rect">
            <a:avLst/>
          </a:prstGeom>
          <a:noFill/>
        </p:spPr>
        <p:txBody>
          <a:bodyPr wrap="square" rtlCol="0">
            <a:spAutoFit/>
          </a:bodyPr>
          <a:lstStyle/>
          <a:p>
            <a:r>
              <a:rPr lang="en-US" sz="6000" b="1" dirty="0">
                <a:solidFill>
                  <a:prstClr val="black"/>
                </a:solidFill>
                <a:latin typeface="Times New Roman"/>
              </a:rPr>
              <a:t>Every</a:t>
            </a:r>
            <a:r>
              <a:rPr lang="en-US" sz="4600" dirty="0">
                <a:solidFill>
                  <a:prstClr val="black"/>
                </a:solidFill>
                <a:latin typeface="Times New Roman"/>
              </a:rPr>
              <a:t> </a:t>
            </a:r>
            <a:r>
              <a:rPr lang="en-US" sz="5000" dirty="0">
                <a:solidFill>
                  <a:prstClr val="black"/>
                </a:solidFill>
                <a:latin typeface="Times New Roman"/>
              </a:rPr>
              <a:t>student deserves a </a:t>
            </a:r>
            <a:r>
              <a:rPr lang="en-US" sz="6000" i="1" dirty="0">
                <a:solidFill>
                  <a:prstClr val="black"/>
                </a:solidFill>
                <a:latin typeface="Times New Roman"/>
              </a:rPr>
              <a:t>great</a:t>
            </a:r>
            <a:r>
              <a:rPr lang="en-US" sz="4600" dirty="0">
                <a:solidFill>
                  <a:prstClr val="black"/>
                </a:solidFill>
                <a:latin typeface="Times New Roman"/>
              </a:rPr>
              <a:t> </a:t>
            </a:r>
            <a:r>
              <a:rPr lang="en-US" sz="5000" dirty="0">
                <a:solidFill>
                  <a:prstClr val="black"/>
                </a:solidFill>
                <a:latin typeface="Times New Roman"/>
              </a:rPr>
              <a:t>teacher, not by chance, but by </a:t>
            </a:r>
            <a:r>
              <a:rPr lang="en-US" sz="6000" b="1" dirty="0">
                <a:solidFill>
                  <a:prstClr val="black"/>
                </a:solidFill>
                <a:latin typeface="Times New Roman"/>
              </a:rPr>
              <a:t>design</a:t>
            </a:r>
            <a:r>
              <a:rPr lang="en-US" sz="4600" dirty="0">
                <a:solidFill>
                  <a:prstClr val="black"/>
                </a:solidFill>
                <a:latin typeface="Times New Roman"/>
              </a:rPr>
              <a:t>.</a:t>
            </a:r>
          </a:p>
        </p:txBody>
      </p:sp>
    </p:spTree>
    <p:extLst>
      <p:ext uri="{BB962C8B-B14F-4D97-AF65-F5344CB8AC3E}">
        <p14:creationId xmlns:p14="http://schemas.microsoft.com/office/powerpoint/2010/main" val="42746964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67403"/>
            <a:ext cx="9144000" cy="4223385"/>
          </a:xfrm>
          <a:prstGeom prst="rect">
            <a:avLst/>
          </a:prstGeom>
        </p:spPr>
      </p:pic>
    </p:spTree>
    <p:extLst>
      <p:ext uri="{BB962C8B-B14F-4D97-AF65-F5344CB8AC3E}">
        <p14:creationId xmlns:p14="http://schemas.microsoft.com/office/powerpoint/2010/main" val="229297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Difficulty v. Complexity</a:t>
            </a:r>
            <a:endParaRPr lang="en-US" dirty="0"/>
          </a:p>
        </p:txBody>
      </p:sp>
      <p:sp>
        <p:nvSpPr>
          <p:cNvPr id="5" name="Text Placeholder 4"/>
          <p:cNvSpPr>
            <a:spLocks noGrp="1"/>
          </p:cNvSpPr>
          <p:nvPr>
            <p:ph type="body" idx="1"/>
          </p:nvPr>
        </p:nvSpPr>
        <p:spPr>
          <a:solidFill>
            <a:schemeClr val="accent5">
              <a:lumMod val="20000"/>
              <a:lumOff val="80000"/>
            </a:schemeClr>
          </a:solidFill>
        </p:spPr>
        <p:txBody>
          <a:bodyPr>
            <a:normAutofit/>
          </a:bodyPr>
          <a:lstStyle/>
          <a:p>
            <a:pPr algn="ctr"/>
            <a:r>
              <a:rPr lang="en-US" sz="3200" dirty="0" smtClean="0"/>
              <a:t>Difficulty</a:t>
            </a:r>
            <a:endParaRPr lang="en-US" sz="3200" dirty="0"/>
          </a:p>
        </p:txBody>
      </p:sp>
      <p:sp>
        <p:nvSpPr>
          <p:cNvPr id="6" name="Content Placeholder 5"/>
          <p:cNvSpPr>
            <a:spLocks noGrp="1"/>
          </p:cNvSpPr>
          <p:nvPr>
            <p:ph sz="half" idx="2"/>
          </p:nvPr>
        </p:nvSpPr>
        <p:spPr>
          <a:xfrm>
            <a:off x="457200" y="2174875"/>
            <a:ext cx="4040188" cy="4325956"/>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t>A measure of </a:t>
            </a:r>
            <a:r>
              <a:rPr lang="en-US" sz="3200" b="1" dirty="0" smtClean="0"/>
              <a:t>effort</a:t>
            </a:r>
            <a:r>
              <a:rPr lang="en-US" sz="3200" dirty="0" smtClean="0"/>
              <a:t> required to complete a task.</a:t>
            </a:r>
          </a:p>
          <a:p>
            <a:r>
              <a:rPr lang="en-US" sz="3200" dirty="0" smtClean="0"/>
              <a:t>In assessment, a function of how many people can complete the task correctly. </a:t>
            </a:r>
          </a:p>
          <a:p>
            <a:endParaRPr lang="en-US" dirty="0"/>
          </a:p>
        </p:txBody>
      </p:sp>
      <p:sp>
        <p:nvSpPr>
          <p:cNvPr id="7" name="Text Placeholder 6"/>
          <p:cNvSpPr>
            <a:spLocks noGrp="1"/>
          </p:cNvSpPr>
          <p:nvPr>
            <p:ph type="body" sz="quarter" idx="3"/>
          </p:nvPr>
        </p:nvSpPr>
        <p:spPr>
          <a:solidFill>
            <a:schemeClr val="accent4">
              <a:lumMod val="20000"/>
              <a:lumOff val="80000"/>
            </a:schemeClr>
          </a:solidFill>
        </p:spPr>
        <p:txBody>
          <a:bodyPr>
            <a:normAutofit/>
          </a:bodyPr>
          <a:lstStyle/>
          <a:p>
            <a:pPr algn="ctr"/>
            <a:r>
              <a:rPr lang="en-US" sz="3200" dirty="0" smtClean="0"/>
              <a:t>Complexity</a:t>
            </a:r>
            <a:endParaRPr lang="en-US" sz="3200" dirty="0"/>
          </a:p>
        </p:txBody>
      </p:sp>
      <p:sp>
        <p:nvSpPr>
          <p:cNvPr id="8" name="Content Placeholder 7"/>
          <p:cNvSpPr>
            <a:spLocks noGrp="1"/>
          </p:cNvSpPr>
          <p:nvPr>
            <p:ph sz="quarter" idx="4"/>
          </p:nvPr>
        </p:nvSpPr>
        <p:spPr>
          <a:xfrm>
            <a:off x="4645025" y="2174874"/>
            <a:ext cx="4041775" cy="4325957"/>
          </a:xfrm>
        </p:spPr>
        <p:style>
          <a:lnRef idx="1">
            <a:schemeClr val="accent4"/>
          </a:lnRef>
          <a:fillRef idx="2">
            <a:schemeClr val="accent4"/>
          </a:fillRef>
          <a:effectRef idx="1">
            <a:schemeClr val="accent4"/>
          </a:effectRef>
          <a:fontRef idx="minor">
            <a:schemeClr val="dk1"/>
          </a:fontRef>
        </p:style>
        <p:txBody>
          <a:bodyPr>
            <a:noAutofit/>
          </a:bodyPr>
          <a:lstStyle/>
          <a:p>
            <a:r>
              <a:rPr lang="en-US" sz="3000" dirty="0" smtClean="0"/>
              <a:t>A measure of the </a:t>
            </a:r>
            <a:r>
              <a:rPr lang="en-US" sz="3000" b="1" dirty="0" smtClean="0">
                <a:solidFill>
                  <a:schemeClr val="tx1"/>
                </a:solidFill>
              </a:rPr>
              <a:t>thinking, action, or knowledge </a:t>
            </a:r>
            <a:r>
              <a:rPr lang="en-US" sz="3000" dirty="0" smtClean="0"/>
              <a:t>that is needed to complete the task. </a:t>
            </a:r>
          </a:p>
          <a:p>
            <a:r>
              <a:rPr lang="en-US" sz="3000" dirty="0" smtClean="0"/>
              <a:t>In assessment, how many different ways can the task be accomplished. </a:t>
            </a:r>
            <a:endParaRPr lang="en-US" sz="3000" dirty="0"/>
          </a:p>
        </p:txBody>
      </p:sp>
    </p:spTree>
    <p:extLst>
      <p:ext uri="{BB962C8B-B14F-4D97-AF65-F5344CB8AC3E}">
        <p14:creationId xmlns:p14="http://schemas.microsoft.com/office/powerpoint/2010/main" val="7787573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9458" name="Object 2"/>
          <p:cNvGraphicFramePr>
            <a:graphicFrameLocks noGrp="1" noChangeAspect="1"/>
          </p:cNvGraphicFramePr>
          <p:nvPr>
            <p:ph idx="4294967295"/>
            <p:extLst>
              <p:ext uri="{D42A27DB-BD31-4B8C-83A1-F6EECF244321}">
                <p14:modId xmlns:p14="http://schemas.microsoft.com/office/powerpoint/2010/main" val="1671150546"/>
              </p:ext>
            </p:extLst>
          </p:nvPr>
        </p:nvGraphicFramePr>
        <p:xfrm>
          <a:off x="842963" y="989013"/>
          <a:ext cx="7318375" cy="5411787"/>
        </p:xfrm>
        <a:graphic>
          <a:graphicData uri="http://schemas.openxmlformats.org/presentationml/2006/ole">
            <mc:AlternateContent xmlns:mc="http://schemas.openxmlformats.org/markup-compatibility/2006">
              <mc:Choice xmlns:v="urn:schemas-microsoft-com:vml" Requires="v">
                <p:oleObj spid="_x0000_s7174" name="Document" r:id="rId3" imgW="8623300" imgH="6375400" progId="Word.Document.8">
                  <p:embed/>
                </p:oleObj>
              </mc:Choice>
              <mc:Fallback>
                <p:oleObj name="Document" r:id="rId3" imgW="8623300" imgH="6375400"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63" y="989013"/>
                        <a:ext cx="7318375" cy="541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027834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381000" y="609600"/>
          <a:ext cx="8061325" cy="6005513"/>
        </p:xfrm>
        <a:graphic>
          <a:graphicData uri="http://schemas.openxmlformats.org/presentationml/2006/ole">
            <mc:AlternateContent xmlns:mc="http://schemas.openxmlformats.org/markup-compatibility/2006">
              <mc:Choice xmlns:v="urn:schemas-microsoft-com:vml" Requires="v">
                <p:oleObj spid="_x0000_s8198" name="Document" r:id="rId3" imgW="8420100" imgH="6273800" progId="Word.Document.8">
                  <p:embed/>
                </p:oleObj>
              </mc:Choice>
              <mc:Fallback>
                <p:oleObj name="Document" r:id="rId3" imgW="8420100" imgH="62738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09600"/>
                        <a:ext cx="8061325" cy="600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048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2"/>
                </a:solidFill>
                <a:latin typeface="Franklin Gothic Book" charset="0"/>
                <a:ea typeface="MS PGothic" charset="0"/>
                <a:cs typeface="MS PGothic" charset="0"/>
              </a:defRPr>
            </a:lvl1pPr>
            <a:lvl2pPr>
              <a:defRPr sz="2800">
                <a:solidFill>
                  <a:schemeClr val="tx2"/>
                </a:solidFill>
                <a:latin typeface="Franklin Gothic Book" charset="0"/>
                <a:ea typeface="MS PGothic" charset="0"/>
                <a:cs typeface="MS PGothic" charset="0"/>
              </a:defRPr>
            </a:lvl2pPr>
            <a:lvl3pPr>
              <a:defRPr sz="2400">
                <a:solidFill>
                  <a:schemeClr val="tx2"/>
                </a:solidFill>
                <a:latin typeface="Franklin Gothic Book" charset="0"/>
                <a:ea typeface="MS PGothic" charset="0"/>
                <a:cs typeface="MS PGothic" charset="0"/>
              </a:defRPr>
            </a:lvl3pPr>
            <a:lvl4pPr>
              <a:defRPr sz="2000">
                <a:solidFill>
                  <a:schemeClr val="tx2"/>
                </a:solidFill>
                <a:latin typeface="Franklin Gothic Book" charset="0"/>
                <a:ea typeface="MS PGothic" charset="0"/>
                <a:cs typeface="MS PGothic" charset="0"/>
              </a:defRPr>
            </a:lvl4pPr>
            <a:lvl5pPr>
              <a:defRPr>
                <a:solidFill>
                  <a:schemeClr val="tx2"/>
                </a:solidFill>
                <a:latin typeface="Franklin Gothic Book" charset="0"/>
                <a:ea typeface="MS PGothic" charset="0"/>
                <a:cs typeface="MS PGothic" charset="0"/>
              </a:defRPr>
            </a:lvl5pPr>
            <a:lvl6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6pPr>
            <a:lvl7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7pPr>
            <a:lvl8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8pPr>
            <a:lvl9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9pPr>
          </a:lstStyle>
          <a:p>
            <a:fld id="{D8890F19-55AA-E446-87B9-5AE77C107935}" type="slidenum">
              <a:rPr lang="en-US" sz="1200">
                <a:solidFill>
                  <a:srgbClr val="D38E27"/>
                </a:solidFill>
                <a:latin typeface="Times New Roman" charset="0"/>
              </a:rPr>
              <a:pPr/>
              <a:t>23</a:t>
            </a:fld>
            <a:endParaRPr lang="en-US" sz="1200">
              <a:solidFill>
                <a:srgbClr val="D38E27"/>
              </a:solidFill>
              <a:latin typeface="Times New Roman" charset="0"/>
            </a:endParaRPr>
          </a:p>
        </p:txBody>
      </p:sp>
    </p:spTree>
    <p:extLst>
      <p:ext uri="{BB962C8B-B14F-4D97-AF65-F5344CB8AC3E}">
        <p14:creationId xmlns:p14="http://schemas.microsoft.com/office/powerpoint/2010/main" val="28514406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1679575"/>
            <a:ext cx="1841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900">
                <a:solidFill>
                  <a:prstClr val="black"/>
                </a:solidFill>
                <a:latin typeface="Arial" charset="0"/>
              </a:rPr>
              <a:t/>
            </a:r>
            <a:br>
              <a:rPr lang="en-US" sz="900">
                <a:solidFill>
                  <a:prstClr val="black"/>
                </a:solidFill>
                <a:latin typeface="Arial" charset="0"/>
              </a:rPr>
            </a:br>
            <a:endParaRPr lang="en-US">
              <a:solidFill>
                <a:prstClr val="black"/>
              </a:solidFill>
              <a:latin typeface="Arial" charset="0"/>
            </a:endParaRPr>
          </a:p>
        </p:txBody>
      </p:sp>
      <p:sp>
        <p:nvSpPr>
          <p:cNvPr id="23555" name="Rectangle 3"/>
          <p:cNvSpPr>
            <a:spLocks noChangeArrowheads="1"/>
          </p:cNvSpPr>
          <p:nvPr/>
        </p:nvSpPr>
        <p:spPr bwMode="auto">
          <a:xfrm>
            <a:off x="0" y="2686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prstClr val="black"/>
              </a:solidFill>
              <a:latin typeface="Calibri"/>
            </a:endParaRPr>
          </a:p>
        </p:txBody>
      </p:sp>
      <p:pic>
        <p:nvPicPr>
          <p:cNvPr id="23556" name="Picture 4" descr="image_51968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1057735"/>
            <a:ext cx="6005513" cy="400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685800" y="5181600"/>
            <a:ext cx="8077200" cy="1200328"/>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defRPr sz="3200">
                <a:solidFill>
                  <a:schemeClr val="tx2"/>
                </a:solidFill>
                <a:latin typeface="Franklin Gothic Book" charset="0"/>
                <a:ea typeface="MS PGothic" charset="0"/>
                <a:cs typeface="MS PGothic" charset="0"/>
              </a:defRPr>
            </a:lvl1pPr>
            <a:lvl2pPr>
              <a:defRPr sz="2800">
                <a:solidFill>
                  <a:schemeClr val="tx2"/>
                </a:solidFill>
                <a:latin typeface="Franklin Gothic Book" charset="0"/>
                <a:ea typeface="MS PGothic" charset="0"/>
                <a:cs typeface="MS PGothic" charset="0"/>
              </a:defRPr>
            </a:lvl2pPr>
            <a:lvl3pPr>
              <a:defRPr sz="2400">
                <a:solidFill>
                  <a:schemeClr val="tx2"/>
                </a:solidFill>
                <a:latin typeface="Franklin Gothic Book" charset="0"/>
                <a:ea typeface="MS PGothic" charset="0"/>
                <a:cs typeface="MS PGothic" charset="0"/>
              </a:defRPr>
            </a:lvl3pPr>
            <a:lvl4pPr>
              <a:defRPr sz="2000">
                <a:solidFill>
                  <a:schemeClr val="tx2"/>
                </a:solidFill>
                <a:latin typeface="Franklin Gothic Book" charset="0"/>
                <a:ea typeface="MS PGothic" charset="0"/>
                <a:cs typeface="MS PGothic" charset="0"/>
              </a:defRPr>
            </a:lvl4pPr>
            <a:lvl5pPr>
              <a:defRPr>
                <a:solidFill>
                  <a:schemeClr val="tx2"/>
                </a:solidFill>
                <a:latin typeface="Franklin Gothic Book" charset="0"/>
                <a:ea typeface="MS PGothic" charset="0"/>
                <a:cs typeface="MS PGothic" charset="0"/>
              </a:defRPr>
            </a:lvl5pPr>
            <a:lvl6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6pPr>
            <a:lvl7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7pPr>
            <a:lvl8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8pPr>
            <a:lvl9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9pPr>
          </a:lstStyle>
          <a:p>
            <a:pPr algn="ctr">
              <a:spcBef>
                <a:spcPct val="50000"/>
              </a:spcBef>
            </a:pPr>
            <a:r>
              <a:rPr lang="en-US" sz="2400" dirty="0">
                <a:solidFill>
                  <a:prstClr val="black"/>
                </a:solidFill>
                <a:latin typeface="Arial" charset="0"/>
              </a:rPr>
              <a:t>Marc </a:t>
            </a:r>
            <a:r>
              <a:rPr lang="en-US" sz="2400" dirty="0" err="1">
                <a:solidFill>
                  <a:prstClr val="black"/>
                </a:solidFill>
                <a:latin typeface="Arial" charset="0"/>
              </a:rPr>
              <a:t>Umile</a:t>
            </a:r>
            <a:r>
              <a:rPr lang="en-US" sz="2400" dirty="0">
                <a:solidFill>
                  <a:prstClr val="black"/>
                </a:solidFill>
                <a:latin typeface="Arial" charset="0"/>
              </a:rPr>
              <a:t> </a:t>
            </a:r>
            <a:r>
              <a:rPr lang="en-US" sz="2400" dirty="0" smtClean="0">
                <a:solidFill>
                  <a:prstClr val="black"/>
                </a:solidFill>
                <a:latin typeface="Arial" charset="0"/>
              </a:rPr>
              <a:t>is </a:t>
            </a:r>
            <a:r>
              <a:rPr lang="en-US" sz="2400" dirty="0">
                <a:solidFill>
                  <a:prstClr val="black"/>
                </a:solidFill>
                <a:latin typeface="Arial" charset="0"/>
              </a:rPr>
              <a:t>among a group of people fascinated with </a:t>
            </a:r>
            <a:r>
              <a:rPr lang="en-US" sz="2400" i="1" dirty="0">
                <a:solidFill>
                  <a:prstClr val="black"/>
                </a:solidFill>
                <a:latin typeface="Arial" charset="0"/>
              </a:rPr>
              <a:t>pi, </a:t>
            </a:r>
            <a:r>
              <a:rPr lang="en-US" sz="2400" dirty="0">
                <a:solidFill>
                  <a:prstClr val="black"/>
                </a:solidFill>
                <a:latin typeface="Arial" charset="0"/>
              </a:rPr>
              <a:t>a number that has been computed to more than a trillion decimal places. H</a:t>
            </a:r>
            <a:r>
              <a:rPr lang="en-US" sz="2400" dirty="0" smtClean="0">
                <a:solidFill>
                  <a:prstClr val="black"/>
                </a:solidFill>
                <a:latin typeface="Arial" charset="0"/>
              </a:rPr>
              <a:t>e </a:t>
            </a:r>
            <a:r>
              <a:rPr lang="en-US" sz="2400" dirty="0">
                <a:solidFill>
                  <a:prstClr val="black"/>
                </a:solidFill>
                <a:latin typeface="Arial" charset="0"/>
              </a:rPr>
              <a:t>has recited</a:t>
            </a:r>
            <a:r>
              <a:rPr lang="en-US" sz="2400" i="1" dirty="0">
                <a:solidFill>
                  <a:prstClr val="black"/>
                </a:solidFill>
                <a:latin typeface="Arial" charset="0"/>
              </a:rPr>
              <a:t> pi </a:t>
            </a:r>
            <a:r>
              <a:rPr lang="en-US" sz="2400" dirty="0">
                <a:solidFill>
                  <a:prstClr val="black"/>
                </a:solidFill>
                <a:latin typeface="Arial" charset="0"/>
              </a:rPr>
              <a:t>to 15,314 </a:t>
            </a:r>
            <a:r>
              <a:rPr lang="en-US" sz="2400" dirty="0" smtClean="0">
                <a:solidFill>
                  <a:prstClr val="black"/>
                </a:solidFill>
                <a:latin typeface="Arial" charset="0"/>
              </a:rPr>
              <a:t>digits. </a:t>
            </a:r>
            <a:endParaRPr lang="en-US" sz="2400" dirty="0">
              <a:solidFill>
                <a:prstClr val="black"/>
              </a:solidFill>
              <a:latin typeface="Arial" charset="0"/>
            </a:endParaRPr>
          </a:p>
        </p:txBody>
      </p:sp>
      <p:sp>
        <p:nvSpPr>
          <p:cNvPr id="23558" name="Text Box 6"/>
          <p:cNvSpPr txBox="1">
            <a:spLocks noChangeArrowheads="1"/>
          </p:cNvSpPr>
          <p:nvPr/>
        </p:nvSpPr>
        <p:spPr bwMode="auto">
          <a:xfrm>
            <a:off x="304800" y="220408"/>
            <a:ext cx="8534400" cy="701675"/>
          </a:xfrm>
          <a:prstGeom prst="rect">
            <a:avLst/>
          </a:prstGeom>
          <a:ln/>
        </p:spPr>
        <p:style>
          <a:lnRef idx="3">
            <a:schemeClr val="lt1"/>
          </a:lnRef>
          <a:fillRef idx="1">
            <a:schemeClr val="accent1"/>
          </a:fillRef>
          <a:effectRef idx="1">
            <a:schemeClr val="accent1"/>
          </a:effectRef>
          <a:fontRef idx="minor">
            <a:schemeClr val="lt1"/>
          </a:fontRef>
        </p:style>
        <p:txBody>
          <a:bodyPr>
            <a:spAutoFit/>
          </a:bodyPr>
          <a:lstStyle>
            <a:lvl1pPr>
              <a:defRPr sz="3200">
                <a:solidFill>
                  <a:schemeClr val="tx2"/>
                </a:solidFill>
                <a:latin typeface="Franklin Gothic Book" charset="0"/>
                <a:ea typeface="MS PGothic" charset="0"/>
                <a:cs typeface="MS PGothic" charset="0"/>
              </a:defRPr>
            </a:lvl1pPr>
            <a:lvl2pPr>
              <a:defRPr sz="2800">
                <a:solidFill>
                  <a:schemeClr val="tx2"/>
                </a:solidFill>
                <a:latin typeface="Franklin Gothic Book" charset="0"/>
                <a:ea typeface="MS PGothic" charset="0"/>
                <a:cs typeface="MS PGothic" charset="0"/>
              </a:defRPr>
            </a:lvl2pPr>
            <a:lvl3pPr>
              <a:defRPr sz="2400">
                <a:solidFill>
                  <a:schemeClr val="tx2"/>
                </a:solidFill>
                <a:latin typeface="Franklin Gothic Book" charset="0"/>
                <a:ea typeface="MS PGothic" charset="0"/>
                <a:cs typeface="MS PGothic" charset="0"/>
              </a:defRPr>
            </a:lvl3pPr>
            <a:lvl4pPr>
              <a:defRPr sz="2000">
                <a:solidFill>
                  <a:schemeClr val="tx2"/>
                </a:solidFill>
                <a:latin typeface="Franklin Gothic Book" charset="0"/>
                <a:ea typeface="MS PGothic" charset="0"/>
                <a:cs typeface="MS PGothic" charset="0"/>
              </a:defRPr>
            </a:lvl4pPr>
            <a:lvl5pPr>
              <a:defRPr>
                <a:solidFill>
                  <a:schemeClr val="tx2"/>
                </a:solidFill>
                <a:latin typeface="Franklin Gothic Book" charset="0"/>
                <a:ea typeface="MS PGothic" charset="0"/>
                <a:cs typeface="MS PGothic" charset="0"/>
              </a:defRPr>
            </a:lvl5pPr>
            <a:lvl6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6pPr>
            <a:lvl7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7pPr>
            <a:lvl8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8pPr>
            <a:lvl9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9pPr>
          </a:lstStyle>
          <a:p>
            <a:pPr algn="ctr">
              <a:spcBef>
                <a:spcPct val="50000"/>
              </a:spcBef>
            </a:pPr>
            <a:r>
              <a:rPr lang="en-US" sz="4000" b="1" dirty="0" smtClean="0">
                <a:solidFill>
                  <a:prstClr val="white"/>
                </a:solidFill>
                <a:latin typeface="Arial" charset="0"/>
              </a:rPr>
              <a:t>Enamored with Hard Tasks? </a:t>
            </a:r>
            <a:endParaRPr lang="en-US" sz="4000" b="1" dirty="0">
              <a:solidFill>
                <a:prstClr val="white"/>
              </a:solidFill>
              <a:latin typeface="Arial" charset="0"/>
            </a:endParaRPr>
          </a:p>
        </p:txBody>
      </p:sp>
    </p:spTree>
    <p:extLst>
      <p:ext uri="{BB962C8B-B14F-4D97-AF65-F5344CB8AC3E}">
        <p14:creationId xmlns:p14="http://schemas.microsoft.com/office/powerpoint/2010/main" val="20856643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7835" y="1194552"/>
            <a:ext cx="3882451" cy="3970318"/>
          </a:xfrm>
          <a:prstGeom prst="rect">
            <a:avLst/>
          </a:prstGeom>
          <a:noFill/>
        </p:spPr>
        <p:txBody>
          <a:bodyPr wrap="square" rtlCol="0">
            <a:spAutoFit/>
          </a:bodyPr>
          <a:lstStyle/>
          <a:p>
            <a:r>
              <a:rPr lang="en-US" sz="4400" dirty="0">
                <a:solidFill>
                  <a:prstClr val="black"/>
                </a:solidFill>
                <a:latin typeface="Calibri"/>
              </a:rPr>
              <a:t>Differentiate according to </a:t>
            </a:r>
            <a:r>
              <a:rPr lang="en-US" sz="6000" dirty="0">
                <a:solidFill>
                  <a:prstClr val="black"/>
                </a:solidFill>
                <a:latin typeface="Calibri"/>
              </a:rPr>
              <a:t>difficulty</a:t>
            </a:r>
            <a:r>
              <a:rPr lang="en-US" sz="4400" dirty="0">
                <a:solidFill>
                  <a:prstClr val="black"/>
                </a:solidFill>
                <a:latin typeface="Calibri"/>
              </a:rPr>
              <a:t>, not </a:t>
            </a:r>
            <a:r>
              <a:rPr lang="en-US" sz="6000" dirty="0">
                <a:solidFill>
                  <a:prstClr val="black"/>
                </a:solidFill>
                <a:latin typeface="Calibri"/>
              </a:rPr>
              <a:t>complexity</a:t>
            </a:r>
            <a:r>
              <a:rPr lang="en-US" sz="4400" dirty="0">
                <a:solidFill>
                  <a:prstClr val="black"/>
                </a:solidFill>
                <a:latin typeface="Calibri"/>
              </a:rPr>
              <a:t>. </a:t>
            </a:r>
          </a:p>
        </p:txBody>
      </p:sp>
      <p:pic>
        <p:nvPicPr>
          <p:cNvPr id="4" name="Picture 1026" descr="scaffolding_cop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8750" y="0"/>
            <a:ext cx="5175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2450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4483065" y="917970"/>
            <a:ext cx="0" cy="4498052"/>
          </a:xfrm>
          <a:prstGeom prst="straightConnector1">
            <a:avLst/>
          </a:prstGeom>
          <a:ln w="76200" cmpd="sng">
            <a:solidFill>
              <a:schemeClr val="accent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a:off x="1553008" y="3121098"/>
            <a:ext cx="5760662" cy="0"/>
          </a:xfrm>
          <a:prstGeom prst="straightConnector1">
            <a:avLst/>
          </a:prstGeom>
          <a:ln w="76200" cmpd="sng">
            <a:solidFill>
              <a:schemeClr val="accent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2195" y="2936432"/>
            <a:ext cx="665617" cy="369332"/>
          </a:xfrm>
          <a:prstGeom prst="rect">
            <a:avLst/>
          </a:prstGeom>
          <a:noFill/>
        </p:spPr>
        <p:txBody>
          <a:bodyPr wrap="none" rtlCol="0">
            <a:spAutoFit/>
          </a:bodyPr>
          <a:lstStyle/>
          <a:p>
            <a:r>
              <a:rPr lang="en-US" i="1" dirty="0">
                <a:solidFill>
                  <a:prstClr val="black"/>
                </a:solidFill>
                <a:latin typeface="Calibri"/>
              </a:rPr>
              <a:t>Easy</a:t>
            </a:r>
          </a:p>
        </p:txBody>
      </p:sp>
      <p:sp>
        <p:nvSpPr>
          <p:cNvPr id="13" name="TextBox 12"/>
          <p:cNvSpPr txBox="1"/>
          <p:nvPr/>
        </p:nvSpPr>
        <p:spPr>
          <a:xfrm>
            <a:off x="7650282" y="2936432"/>
            <a:ext cx="701459" cy="369332"/>
          </a:xfrm>
          <a:prstGeom prst="rect">
            <a:avLst/>
          </a:prstGeom>
          <a:noFill/>
        </p:spPr>
        <p:txBody>
          <a:bodyPr wrap="none" rtlCol="0">
            <a:spAutoFit/>
          </a:bodyPr>
          <a:lstStyle/>
          <a:p>
            <a:r>
              <a:rPr lang="en-US" i="1" dirty="0">
                <a:solidFill>
                  <a:prstClr val="black"/>
                </a:solidFill>
                <a:latin typeface="Calibri"/>
              </a:rPr>
              <a:t>Hard</a:t>
            </a:r>
          </a:p>
        </p:txBody>
      </p:sp>
      <p:sp>
        <p:nvSpPr>
          <p:cNvPr id="16" name="TextBox 15"/>
          <p:cNvSpPr txBox="1"/>
          <p:nvPr/>
        </p:nvSpPr>
        <p:spPr>
          <a:xfrm>
            <a:off x="3682054" y="504883"/>
            <a:ext cx="1602021" cy="369332"/>
          </a:xfrm>
          <a:prstGeom prst="rect">
            <a:avLst/>
          </a:prstGeom>
          <a:noFill/>
        </p:spPr>
        <p:txBody>
          <a:bodyPr wrap="none" rtlCol="0">
            <a:spAutoFit/>
          </a:bodyPr>
          <a:lstStyle/>
          <a:p>
            <a:r>
              <a:rPr lang="en-US" i="1" dirty="0">
                <a:solidFill>
                  <a:prstClr val="black"/>
                </a:solidFill>
                <a:latin typeface="Calibri"/>
              </a:rPr>
              <a:t>More Complex</a:t>
            </a:r>
          </a:p>
        </p:txBody>
      </p:sp>
      <p:sp>
        <p:nvSpPr>
          <p:cNvPr id="17" name="TextBox 16"/>
          <p:cNvSpPr txBox="1"/>
          <p:nvPr/>
        </p:nvSpPr>
        <p:spPr>
          <a:xfrm>
            <a:off x="3800288" y="5520974"/>
            <a:ext cx="1483787" cy="369332"/>
          </a:xfrm>
          <a:prstGeom prst="rect">
            <a:avLst/>
          </a:prstGeom>
          <a:noFill/>
        </p:spPr>
        <p:txBody>
          <a:bodyPr wrap="none" rtlCol="0">
            <a:spAutoFit/>
          </a:bodyPr>
          <a:lstStyle/>
          <a:p>
            <a:r>
              <a:rPr lang="en-US" i="1" dirty="0">
                <a:solidFill>
                  <a:prstClr val="black"/>
                </a:solidFill>
                <a:latin typeface="Calibri"/>
              </a:rPr>
              <a:t>Less Complex</a:t>
            </a:r>
          </a:p>
        </p:txBody>
      </p:sp>
      <p:sp>
        <p:nvSpPr>
          <p:cNvPr id="18" name="TextBox 17"/>
          <p:cNvSpPr txBox="1"/>
          <p:nvPr/>
        </p:nvSpPr>
        <p:spPr>
          <a:xfrm>
            <a:off x="1978554" y="1828436"/>
            <a:ext cx="2227292" cy="1107996"/>
          </a:xfrm>
          <a:prstGeom prst="rect">
            <a:avLst/>
          </a:prstGeom>
          <a:noFill/>
        </p:spPr>
        <p:txBody>
          <a:bodyPr wrap="none" rtlCol="0">
            <a:spAutoFit/>
          </a:bodyPr>
          <a:lstStyle/>
          <a:p>
            <a:pPr algn="ctr"/>
            <a:r>
              <a:rPr lang="en-US" sz="2400" dirty="0">
                <a:solidFill>
                  <a:prstClr val="black"/>
                </a:solidFill>
                <a:latin typeface="Calibri"/>
              </a:rPr>
              <a:t>Low Difficulty</a:t>
            </a:r>
          </a:p>
          <a:p>
            <a:pPr algn="ctr"/>
            <a:r>
              <a:rPr lang="en-US" sz="2400" dirty="0">
                <a:solidFill>
                  <a:prstClr val="black"/>
                </a:solidFill>
                <a:latin typeface="Calibri"/>
              </a:rPr>
              <a:t>High Complexity</a:t>
            </a:r>
          </a:p>
          <a:p>
            <a:endParaRPr lang="en-US" dirty="0">
              <a:solidFill>
                <a:prstClr val="black"/>
              </a:solidFill>
              <a:latin typeface="Calibri"/>
            </a:endParaRPr>
          </a:p>
        </p:txBody>
      </p:sp>
      <p:sp>
        <p:nvSpPr>
          <p:cNvPr id="19" name="TextBox 18"/>
          <p:cNvSpPr txBox="1"/>
          <p:nvPr/>
        </p:nvSpPr>
        <p:spPr>
          <a:xfrm>
            <a:off x="5086378" y="1828436"/>
            <a:ext cx="2227292" cy="830997"/>
          </a:xfrm>
          <a:prstGeom prst="rect">
            <a:avLst/>
          </a:prstGeom>
          <a:noFill/>
        </p:spPr>
        <p:txBody>
          <a:bodyPr wrap="none" rtlCol="0">
            <a:spAutoFit/>
          </a:bodyPr>
          <a:lstStyle/>
          <a:p>
            <a:pPr algn="ctr"/>
            <a:r>
              <a:rPr lang="en-US" sz="2400" dirty="0">
                <a:solidFill>
                  <a:prstClr val="black"/>
                </a:solidFill>
                <a:latin typeface="Calibri"/>
              </a:rPr>
              <a:t>High Difficulty</a:t>
            </a:r>
          </a:p>
          <a:p>
            <a:pPr algn="ctr"/>
            <a:r>
              <a:rPr lang="en-US" sz="2400" dirty="0">
                <a:solidFill>
                  <a:prstClr val="black"/>
                </a:solidFill>
                <a:latin typeface="Calibri"/>
              </a:rPr>
              <a:t>High Complexity</a:t>
            </a:r>
          </a:p>
        </p:txBody>
      </p:sp>
      <p:sp>
        <p:nvSpPr>
          <p:cNvPr id="20" name="TextBox 19"/>
          <p:cNvSpPr txBox="1"/>
          <p:nvPr/>
        </p:nvSpPr>
        <p:spPr>
          <a:xfrm>
            <a:off x="1978554" y="3671880"/>
            <a:ext cx="2172390" cy="830997"/>
          </a:xfrm>
          <a:prstGeom prst="rect">
            <a:avLst/>
          </a:prstGeom>
          <a:noFill/>
        </p:spPr>
        <p:txBody>
          <a:bodyPr wrap="none" rtlCol="0">
            <a:spAutoFit/>
          </a:bodyPr>
          <a:lstStyle/>
          <a:p>
            <a:pPr algn="ctr"/>
            <a:r>
              <a:rPr lang="en-US" sz="2400" dirty="0">
                <a:solidFill>
                  <a:prstClr val="black"/>
                </a:solidFill>
                <a:latin typeface="Calibri"/>
              </a:rPr>
              <a:t>Low Difficulty</a:t>
            </a:r>
          </a:p>
          <a:p>
            <a:pPr algn="ctr"/>
            <a:r>
              <a:rPr lang="en-US" sz="2400" dirty="0">
                <a:solidFill>
                  <a:prstClr val="black"/>
                </a:solidFill>
                <a:latin typeface="Calibri"/>
              </a:rPr>
              <a:t>Low Complexity</a:t>
            </a:r>
          </a:p>
        </p:txBody>
      </p:sp>
      <p:sp>
        <p:nvSpPr>
          <p:cNvPr id="21" name="TextBox 20"/>
          <p:cNvSpPr txBox="1"/>
          <p:nvPr/>
        </p:nvSpPr>
        <p:spPr>
          <a:xfrm>
            <a:off x="5086378" y="3702479"/>
            <a:ext cx="2172390" cy="830997"/>
          </a:xfrm>
          <a:prstGeom prst="rect">
            <a:avLst/>
          </a:prstGeom>
          <a:noFill/>
        </p:spPr>
        <p:txBody>
          <a:bodyPr wrap="none" rtlCol="0">
            <a:spAutoFit/>
          </a:bodyPr>
          <a:lstStyle/>
          <a:p>
            <a:pPr algn="ctr"/>
            <a:r>
              <a:rPr lang="en-US" sz="2400" dirty="0">
                <a:solidFill>
                  <a:prstClr val="black"/>
                </a:solidFill>
                <a:latin typeface="Calibri"/>
              </a:rPr>
              <a:t>High Difficulty</a:t>
            </a:r>
          </a:p>
          <a:p>
            <a:pPr algn="ctr"/>
            <a:r>
              <a:rPr lang="en-US" sz="2400" dirty="0">
                <a:solidFill>
                  <a:prstClr val="black"/>
                </a:solidFill>
                <a:latin typeface="Calibri"/>
              </a:rPr>
              <a:t>Low Complexity</a:t>
            </a:r>
          </a:p>
        </p:txBody>
      </p:sp>
    </p:spTree>
    <p:extLst>
      <p:ext uri="{BB962C8B-B14F-4D97-AF65-F5344CB8AC3E}">
        <p14:creationId xmlns:p14="http://schemas.microsoft.com/office/powerpoint/2010/main" val="22311201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4483100" y="917575"/>
            <a:ext cx="0" cy="4498975"/>
          </a:xfrm>
          <a:prstGeom prst="straightConnector1">
            <a:avLst/>
          </a:prstGeom>
          <a:ln w="76200" cmpd="sng">
            <a:solidFill>
              <a:schemeClr val="accent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a:off x="1552575" y="3121025"/>
            <a:ext cx="5761038" cy="0"/>
          </a:xfrm>
          <a:prstGeom prst="straightConnector1">
            <a:avLst/>
          </a:prstGeom>
          <a:ln w="76200" cmpd="sng">
            <a:solidFill>
              <a:schemeClr val="accent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2600" y="2936875"/>
            <a:ext cx="665163" cy="368300"/>
          </a:xfrm>
          <a:prstGeom prst="rect">
            <a:avLst/>
          </a:prstGeom>
          <a:noFill/>
        </p:spPr>
        <p:txBody>
          <a:bodyPr wrap="none">
            <a:spAutoFit/>
          </a:bodyPr>
          <a:lstStyle/>
          <a:p>
            <a:pPr>
              <a:defRPr/>
            </a:pPr>
            <a:r>
              <a:rPr lang="en-US" i="1" dirty="0">
                <a:solidFill>
                  <a:prstClr val="black"/>
                </a:solidFill>
                <a:latin typeface="Calibri"/>
                <a:ea typeface="ＭＳ Ｐゴシック" charset="0"/>
                <a:cs typeface="ＭＳ Ｐゴシック" charset="0"/>
              </a:rPr>
              <a:t>Easy</a:t>
            </a:r>
          </a:p>
        </p:txBody>
      </p:sp>
      <p:sp>
        <p:nvSpPr>
          <p:cNvPr id="13" name="TextBox 12"/>
          <p:cNvSpPr txBox="1"/>
          <p:nvPr/>
        </p:nvSpPr>
        <p:spPr>
          <a:xfrm>
            <a:off x="7650163" y="2936875"/>
            <a:ext cx="701675" cy="368300"/>
          </a:xfrm>
          <a:prstGeom prst="rect">
            <a:avLst/>
          </a:prstGeom>
          <a:noFill/>
        </p:spPr>
        <p:txBody>
          <a:bodyPr wrap="none">
            <a:spAutoFit/>
          </a:bodyPr>
          <a:lstStyle/>
          <a:p>
            <a:pPr>
              <a:defRPr/>
            </a:pPr>
            <a:r>
              <a:rPr lang="en-US" i="1" dirty="0">
                <a:solidFill>
                  <a:prstClr val="black"/>
                </a:solidFill>
                <a:latin typeface="Calibri"/>
                <a:ea typeface="ＭＳ Ｐゴシック" charset="0"/>
                <a:cs typeface="ＭＳ Ｐゴシック" charset="0"/>
              </a:rPr>
              <a:t>Hard</a:t>
            </a:r>
          </a:p>
        </p:txBody>
      </p:sp>
      <p:sp>
        <p:nvSpPr>
          <p:cNvPr id="16" name="TextBox 15"/>
          <p:cNvSpPr txBox="1"/>
          <p:nvPr/>
        </p:nvSpPr>
        <p:spPr>
          <a:xfrm>
            <a:off x="3681413" y="504825"/>
            <a:ext cx="1603375" cy="369888"/>
          </a:xfrm>
          <a:prstGeom prst="rect">
            <a:avLst/>
          </a:prstGeom>
          <a:noFill/>
        </p:spPr>
        <p:txBody>
          <a:bodyPr wrap="none">
            <a:spAutoFit/>
          </a:bodyPr>
          <a:lstStyle/>
          <a:p>
            <a:pPr>
              <a:defRPr/>
            </a:pPr>
            <a:r>
              <a:rPr lang="en-US" i="1" dirty="0">
                <a:solidFill>
                  <a:prstClr val="black"/>
                </a:solidFill>
                <a:latin typeface="Calibri"/>
                <a:ea typeface="ＭＳ Ｐゴシック" charset="0"/>
                <a:cs typeface="ＭＳ Ｐゴシック" charset="0"/>
              </a:rPr>
              <a:t>More Complex</a:t>
            </a:r>
          </a:p>
        </p:txBody>
      </p:sp>
      <p:sp>
        <p:nvSpPr>
          <p:cNvPr id="17" name="TextBox 16"/>
          <p:cNvSpPr txBox="1"/>
          <p:nvPr/>
        </p:nvSpPr>
        <p:spPr>
          <a:xfrm>
            <a:off x="3800475" y="5521325"/>
            <a:ext cx="1484313" cy="368300"/>
          </a:xfrm>
          <a:prstGeom prst="rect">
            <a:avLst/>
          </a:prstGeom>
          <a:noFill/>
        </p:spPr>
        <p:txBody>
          <a:bodyPr wrap="none">
            <a:spAutoFit/>
          </a:bodyPr>
          <a:lstStyle/>
          <a:p>
            <a:pPr>
              <a:defRPr/>
            </a:pPr>
            <a:r>
              <a:rPr lang="en-US" i="1" dirty="0">
                <a:solidFill>
                  <a:prstClr val="black"/>
                </a:solidFill>
                <a:latin typeface="Calibri"/>
                <a:ea typeface="ＭＳ Ｐゴシック" charset="0"/>
                <a:cs typeface="ＭＳ Ｐゴシック" charset="0"/>
              </a:rPr>
              <a:t>Less Complex</a:t>
            </a:r>
          </a:p>
        </p:txBody>
      </p:sp>
      <p:sp>
        <p:nvSpPr>
          <p:cNvPr id="18" name="TextBox 17"/>
          <p:cNvSpPr txBox="1"/>
          <p:nvPr/>
        </p:nvSpPr>
        <p:spPr>
          <a:xfrm>
            <a:off x="1978025" y="1828800"/>
            <a:ext cx="2227263" cy="1108075"/>
          </a:xfrm>
          <a:prstGeom prst="rect">
            <a:avLst/>
          </a:prstGeom>
          <a:noFill/>
        </p:spPr>
        <p:txBody>
          <a:bodyPr wrap="none">
            <a:spAutoFit/>
          </a:bodyPr>
          <a:lstStyle/>
          <a:p>
            <a:pPr algn="ctr">
              <a:defRPr/>
            </a:pPr>
            <a:r>
              <a:rPr lang="en-US" sz="2400" dirty="0">
                <a:solidFill>
                  <a:prstClr val="black"/>
                </a:solidFill>
                <a:latin typeface="Calibri"/>
                <a:ea typeface="ＭＳ Ｐゴシック" charset="0"/>
                <a:cs typeface="ＭＳ Ｐゴシック" charset="0"/>
              </a:rPr>
              <a:t>Low Difficulty</a:t>
            </a:r>
          </a:p>
          <a:p>
            <a:pPr algn="ctr">
              <a:defRPr/>
            </a:pPr>
            <a:r>
              <a:rPr lang="en-US" sz="2400" dirty="0">
                <a:solidFill>
                  <a:prstClr val="black"/>
                </a:solidFill>
                <a:latin typeface="Calibri"/>
                <a:ea typeface="ＭＳ Ｐゴシック" charset="0"/>
                <a:cs typeface="ＭＳ Ｐゴシック" charset="0"/>
              </a:rPr>
              <a:t>High Complexity</a:t>
            </a:r>
          </a:p>
          <a:p>
            <a:pPr>
              <a:defRPr/>
            </a:pPr>
            <a:endParaRPr lang="en-US" dirty="0">
              <a:solidFill>
                <a:prstClr val="black"/>
              </a:solidFill>
              <a:latin typeface="Calibri"/>
              <a:ea typeface="ＭＳ Ｐゴシック" charset="0"/>
              <a:cs typeface="ＭＳ Ｐゴシック" charset="0"/>
            </a:endParaRPr>
          </a:p>
        </p:txBody>
      </p:sp>
      <p:sp>
        <p:nvSpPr>
          <p:cNvPr id="19" name="TextBox 18"/>
          <p:cNvSpPr txBox="1"/>
          <p:nvPr/>
        </p:nvSpPr>
        <p:spPr>
          <a:xfrm>
            <a:off x="5086350" y="1828800"/>
            <a:ext cx="2227263" cy="830263"/>
          </a:xfrm>
          <a:prstGeom prst="rect">
            <a:avLst/>
          </a:prstGeom>
          <a:noFill/>
        </p:spPr>
        <p:txBody>
          <a:bodyPr wrap="none">
            <a:spAutoFit/>
          </a:bodyPr>
          <a:lstStyle/>
          <a:p>
            <a:pPr algn="ctr">
              <a:defRPr/>
            </a:pPr>
            <a:r>
              <a:rPr lang="en-US" sz="2400" dirty="0">
                <a:solidFill>
                  <a:prstClr val="black"/>
                </a:solidFill>
                <a:latin typeface="Calibri"/>
                <a:ea typeface="ＭＳ Ｐゴシック" charset="0"/>
                <a:cs typeface="ＭＳ Ｐゴシック" charset="0"/>
              </a:rPr>
              <a:t>High Difficulty</a:t>
            </a:r>
          </a:p>
          <a:p>
            <a:pPr algn="ctr">
              <a:defRPr/>
            </a:pPr>
            <a:r>
              <a:rPr lang="en-US" sz="2400" dirty="0">
                <a:solidFill>
                  <a:prstClr val="black"/>
                </a:solidFill>
                <a:latin typeface="Calibri"/>
                <a:ea typeface="ＭＳ Ｐゴシック" charset="0"/>
                <a:cs typeface="ＭＳ Ｐゴシック" charset="0"/>
              </a:rPr>
              <a:t>High Complexity</a:t>
            </a:r>
          </a:p>
        </p:txBody>
      </p:sp>
      <p:sp>
        <p:nvSpPr>
          <p:cNvPr id="20" name="TextBox 19"/>
          <p:cNvSpPr txBox="1"/>
          <p:nvPr/>
        </p:nvSpPr>
        <p:spPr>
          <a:xfrm>
            <a:off x="1978025" y="3671888"/>
            <a:ext cx="2173288" cy="830262"/>
          </a:xfrm>
          <a:prstGeom prst="rect">
            <a:avLst/>
          </a:prstGeom>
          <a:noFill/>
        </p:spPr>
        <p:txBody>
          <a:bodyPr wrap="none">
            <a:spAutoFit/>
          </a:bodyPr>
          <a:lstStyle/>
          <a:p>
            <a:pPr algn="ctr">
              <a:defRPr/>
            </a:pPr>
            <a:r>
              <a:rPr lang="en-US" sz="2400" dirty="0">
                <a:solidFill>
                  <a:prstClr val="black"/>
                </a:solidFill>
                <a:latin typeface="Calibri"/>
                <a:ea typeface="ＭＳ Ｐゴシック" charset="0"/>
                <a:cs typeface="ＭＳ Ｐゴシック" charset="0"/>
              </a:rPr>
              <a:t>Low Difficulty</a:t>
            </a:r>
          </a:p>
          <a:p>
            <a:pPr algn="ctr">
              <a:defRPr/>
            </a:pPr>
            <a:r>
              <a:rPr lang="en-US" sz="2400" dirty="0">
                <a:solidFill>
                  <a:prstClr val="black"/>
                </a:solidFill>
                <a:latin typeface="Calibri"/>
                <a:ea typeface="ＭＳ Ｐゴシック" charset="0"/>
                <a:cs typeface="ＭＳ Ｐゴシック" charset="0"/>
              </a:rPr>
              <a:t>Low Complexity</a:t>
            </a:r>
          </a:p>
        </p:txBody>
      </p:sp>
      <p:sp>
        <p:nvSpPr>
          <p:cNvPr id="21" name="TextBox 20"/>
          <p:cNvSpPr txBox="1"/>
          <p:nvPr/>
        </p:nvSpPr>
        <p:spPr>
          <a:xfrm>
            <a:off x="5086350" y="3702050"/>
            <a:ext cx="2171700" cy="831850"/>
          </a:xfrm>
          <a:prstGeom prst="rect">
            <a:avLst/>
          </a:prstGeom>
          <a:noFill/>
        </p:spPr>
        <p:txBody>
          <a:bodyPr wrap="none">
            <a:spAutoFit/>
          </a:bodyPr>
          <a:lstStyle/>
          <a:p>
            <a:pPr algn="ctr">
              <a:defRPr/>
            </a:pPr>
            <a:r>
              <a:rPr lang="en-US" sz="2400" dirty="0">
                <a:solidFill>
                  <a:prstClr val="black"/>
                </a:solidFill>
                <a:latin typeface="Calibri"/>
                <a:ea typeface="ＭＳ Ｐゴシック" charset="0"/>
                <a:cs typeface="ＭＳ Ｐゴシック" charset="0"/>
              </a:rPr>
              <a:t>High Difficulty</a:t>
            </a:r>
          </a:p>
          <a:p>
            <a:pPr algn="ctr">
              <a:defRPr/>
            </a:pPr>
            <a:r>
              <a:rPr lang="en-US" sz="2400" dirty="0">
                <a:solidFill>
                  <a:prstClr val="black"/>
                </a:solidFill>
                <a:latin typeface="Calibri"/>
                <a:ea typeface="ＭＳ Ｐゴシック" charset="0"/>
                <a:cs typeface="ＭＳ Ｐゴシック" charset="0"/>
              </a:rPr>
              <a:t>Low Complexity</a:t>
            </a:r>
          </a:p>
        </p:txBody>
      </p:sp>
      <p:sp>
        <p:nvSpPr>
          <p:cNvPr id="2" name="Rectangle 1"/>
          <p:cNvSpPr/>
          <p:nvPr/>
        </p:nvSpPr>
        <p:spPr>
          <a:xfrm>
            <a:off x="2275898" y="4533900"/>
            <a:ext cx="1405515" cy="553998"/>
          </a:xfrm>
          <a:prstGeom prst="rect">
            <a:avLst/>
          </a:prstGeom>
          <a:noFill/>
        </p:spPr>
        <p:txBody>
          <a:bodyPr wrap="none" lIns="91440" tIns="45720" rIns="91440" bIns="45720">
            <a:spAutoFit/>
          </a:bodyPr>
          <a:lstStyle/>
          <a:p>
            <a:pPr algn="ctr"/>
            <a:r>
              <a:rPr lang="en-US" sz="30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rPr>
              <a:t>Fluency</a:t>
            </a:r>
            <a:endParaRPr lang="en-US" sz="30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endParaRPr>
          </a:p>
        </p:txBody>
      </p:sp>
      <p:sp>
        <p:nvSpPr>
          <p:cNvPr id="14" name="Rectangle 13"/>
          <p:cNvSpPr/>
          <p:nvPr/>
        </p:nvSpPr>
        <p:spPr>
          <a:xfrm>
            <a:off x="5393831" y="4540931"/>
            <a:ext cx="1493618" cy="553998"/>
          </a:xfrm>
          <a:prstGeom prst="rect">
            <a:avLst/>
          </a:prstGeom>
          <a:noFill/>
        </p:spPr>
        <p:txBody>
          <a:bodyPr wrap="none" lIns="91440" tIns="45720" rIns="91440" bIns="45720">
            <a:spAutoFit/>
          </a:bodyPr>
          <a:lstStyle/>
          <a:p>
            <a:pPr algn="ctr"/>
            <a:r>
              <a:rPr lang="en-US" sz="30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rPr>
              <a:t>Stamina</a:t>
            </a:r>
            <a:endParaRPr lang="en-US" sz="30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endParaRPr>
          </a:p>
        </p:txBody>
      </p:sp>
      <p:sp>
        <p:nvSpPr>
          <p:cNvPr id="15" name="Rectangle 14"/>
          <p:cNvSpPr/>
          <p:nvPr/>
        </p:nvSpPr>
        <p:spPr>
          <a:xfrm>
            <a:off x="1147763" y="1255585"/>
            <a:ext cx="3044423" cy="553998"/>
          </a:xfrm>
          <a:prstGeom prst="rect">
            <a:avLst/>
          </a:prstGeom>
          <a:noFill/>
        </p:spPr>
        <p:txBody>
          <a:bodyPr wrap="none" lIns="91440" tIns="45720" rIns="91440" bIns="45720">
            <a:spAutoFit/>
          </a:bodyPr>
          <a:lstStyle/>
          <a:p>
            <a:pPr algn="ctr"/>
            <a:r>
              <a:rPr lang="en-US" sz="30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rPr>
              <a:t>Strategic Thinking</a:t>
            </a:r>
            <a:endParaRPr lang="en-US" sz="30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endParaRPr>
          </a:p>
        </p:txBody>
      </p:sp>
      <p:sp>
        <p:nvSpPr>
          <p:cNvPr id="22" name="Rectangle 21"/>
          <p:cNvSpPr/>
          <p:nvPr/>
        </p:nvSpPr>
        <p:spPr>
          <a:xfrm>
            <a:off x="5393831" y="1234856"/>
            <a:ext cx="1646018" cy="553998"/>
          </a:xfrm>
          <a:prstGeom prst="rect">
            <a:avLst/>
          </a:prstGeom>
          <a:noFill/>
        </p:spPr>
        <p:txBody>
          <a:bodyPr wrap="square" lIns="91440" tIns="45720" rIns="91440" bIns="45720">
            <a:spAutoFit/>
          </a:bodyPr>
          <a:lstStyle/>
          <a:p>
            <a:pPr algn="ctr"/>
            <a:r>
              <a:rPr lang="en-US" sz="30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rPr>
              <a:t>Expertise</a:t>
            </a:r>
            <a:endParaRPr lang="en-US" sz="30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endParaRPr>
          </a:p>
        </p:txBody>
      </p:sp>
    </p:spTree>
    <p:extLst>
      <p:ext uri="{BB962C8B-B14F-4D97-AF65-F5344CB8AC3E}">
        <p14:creationId xmlns:p14="http://schemas.microsoft.com/office/powerpoint/2010/main" val="1299382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5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p:cNvSpPr>
          <p:nvPr/>
        </p:nvSpPr>
        <p:spPr bwMode="auto">
          <a:xfrm>
            <a:off x="-300762" y="330958"/>
            <a:ext cx="3657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defTabSz="914400" fontAlgn="base">
              <a:spcBef>
                <a:spcPct val="0"/>
              </a:spcBef>
              <a:spcAft>
                <a:spcPct val="0"/>
              </a:spcAft>
            </a:pPr>
            <a:r>
              <a:rPr lang="en-US" sz="4000" dirty="0" smtClean="0">
                <a:solidFill>
                  <a:srgbClr val="000000"/>
                </a:solidFill>
                <a:latin typeface="Optima" charset="0"/>
                <a:ea typeface="ＭＳ Ｐゴシック" charset="0"/>
                <a:cs typeface="ＭＳ Ｐゴシック" charset="0"/>
                <a:sym typeface="Optima" charset="0"/>
              </a:rPr>
              <a:t>Learning </a:t>
            </a:r>
          </a:p>
          <a:p>
            <a:pPr algn="ctr" defTabSz="914400" fontAlgn="base">
              <a:spcBef>
                <a:spcPct val="0"/>
              </a:spcBef>
              <a:spcAft>
                <a:spcPct val="0"/>
              </a:spcAft>
            </a:pPr>
            <a:r>
              <a:rPr lang="en-US" sz="4000" dirty="0" smtClean="0">
                <a:solidFill>
                  <a:srgbClr val="000000"/>
                </a:solidFill>
                <a:latin typeface="Optima" charset="0"/>
                <a:ea typeface="ＭＳ Ｐゴシック" charset="0"/>
                <a:cs typeface="ＭＳ Ｐゴシック" charset="0"/>
                <a:sym typeface="Optima" charset="0"/>
              </a:rPr>
              <a:t>Intentions </a:t>
            </a:r>
          </a:p>
          <a:p>
            <a:pPr algn="ctr" defTabSz="914400" fontAlgn="base">
              <a:spcBef>
                <a:spcPct val="0"/>
              </a:spcBef>
              <a:spcAft>
                <a:spcPct val="0"/>
              </a:spcAft>
            </a:pPr>
            <a:r>
              <a:rPr lang="en-US" sz="4000" dirty="0" smtClean="0">
                <a:solidFill>
                  <a:srgbClr val="000000"/>
                </a:solidFill>
                <a:latin typeface="Optima" charset="0"/>
                <a:ea typeface="ＭＳ Ｐゴシック" charset="0"/>
                <a:cs typeface="ＭＳ Ｐゴシック" charset="0"/>
                <a:sym typeface="Optima" charset="0"/>
              </a:rPr>
              <a:t>&amp;</a:t>
            </a:r>
            <a:br>
              <a:rPr lang="en-US" sz="4000" dirty="0" smtClean="0">
                <a:solidFill>
                  <a:srgbClr val="000000"/>
                </a:solidFill>
                <a:latin typeface="Optima" charset="0"/>
                <a:ea typeface="ＭＳ Ｐゴシック" charset="0"/>
                <a:cs typeface="ＭＳ Ｐゴシック" charset="0"/>
                <a:sym typeface="Optima" charset="0"/>
              </a:rPr>
            </a:br>
            <a:r>
              <a:rPr lang="en-US" sz="4000" dirty="0" smtClean="0">
                <a:solidFill>
                  <a:srgbClr val="000000"/>
                </a:solidFill>
                <a:latin typeface="Optima" charset="0"/>
                <a:ea typeface="ＭＳ Ｐゴシック" charset="0"/>
                <a:cs typeface="ＭＳ Ｐゴシック" charset="0"/>
                <a:sym typeface="Optima" charset="0"/>
              </a:rPr>
              <a:t>Success </a:t>
            </a:r>
            <a:br>
              <a:rPr lang="en-US" sz="4000" dirty="0" smtClean="0">
                <a:solidFill>
                  <a:srgbClr val="000000"/>
                </a:solidFill>
                <a:latin typeface="Optima" charset="0"/>
                <a:ea typeface="ＭＳ Ｐゴシック" charset="0"/>
                <a:cs typeface="ＭＳ Ｐゴシック" charset="0"/>
                <a:sym typeface="Optima" charset="0"/>
              </a:rPr>
            </a:br>
            <a:r>
              <a:rPr lang="en-US" sz="4000" dirty="0" smtClean="0">
                <a:solidFill>
                  <a:srgbClr val="000000"/>
                </a:solidFill>
                <a:latin typeface="Optima" charset="0"/>
                <a:ea typeface="ＭＳ Ｐゴシック" charset="0"/>
                <a:cs typeface="ＭＳ Ｐゴシック" charset="0"/>
                <a:sym typeface="Optima" charset="0"/>
              </a:rPr>
              <a:t>Criteria</a:t>
            </a:r>
            <a:endParaRPr lang="en-US" sz="4000" dirty="0">
              <a:solidFill>
                <a:srgbClr val="000000"/>
              </a:solidFill>
              <a:latin typeface="Optima" charset="0"/>
              <a:ea typeface="ＭＳ Ｐゴシック" charset="0"/>
              <a:cs typeface="ＭＳ Ｐゴシック" charset="0"/>
              <a:sym typeface="Optima" charset="0"/>
            </a:endParaRPr>
          </a:p>
        </p:txBody>
      </p:sp>
    </p:spTree>
    <p:extLst>
      <p:ext uri="{BB962C8B-B14F-4D97-AF65-F5344CB8AC3E}">
        <p14:creationId xmlns:p14="http://schemas.microsoft.com/office/powerpoint/2010/main" val="54389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5984817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978041569015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1703146"/>
            <a:ext cx="3124200" cy="4469054"/>
          </a:xfrm>
          <a:prstGeom prst="rect">
            <a:avLst/>
          </a:prstGeom>
        </p:spPr>
      </p:pic>
      <p:pic>
        <p:nvPicPr>
          <p:cNvPr id="3" name="Picture 2" descr="visible-learning-250w.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9200" y="685800"/>
            <a:ext cx="3175000" cy="4546600"/>
          </a:xfrm>
          <a:prstGeom prst="rect">
            <a:avLst/>
          </a:prstGeom>
        </p:spPr>
      </p:pic>
    </p:spTree>
    <p:extLst>
      <p:ext uri="{BB962C8B-B14F-4D97-AF65-F5344CB8AC3E}">
        <p14:creationId xmlns:p14="http://schemas.microsoft.com/office/powerpoint/2010/main" val="10476681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8000" y="647700"/>
            <a:ext cx="50800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2173288" y="212725"/>
            <a:ext cx="4371975" cy="830263"/>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defRPr/>
            </a:pPr>
            <a:r>
              <a:rPr lang="en-US" sz="4800" b="1" dirty="0">
                <a:solidFill>
                  <a:srgbClr val="1F497D"/>
                </a:solidFill>
                <a:latin typeface="Calibri"/>
                <a:ea typeface="ＭＳ Ｐゴシック" charset="0"/>
                <a:cs typeface="ＭＳ Ｐゴシック" charset="0"/>
              </a:rPr>
              <a:t>Three Questions</a:t>
            </a:r>
            <a:endParaRPr lang="en-US" sz="4000" b="1" dirty="0">
              <a:solidFill>
                <a:srgbClr val="1F497D"/>
              </a:solidFill>
              <a:latin typeface="Calibri"/>
              <a:ea typeface="ＭＳ Ｐゴシック" charset="0"/>
              <a:cs typeface="ＭＳ Ｐゴシック" charset="0"/>
            </a:endParaRPr>
          </a:p>
        </p:txBody>
      </p:sp>
      <p:sp>
        <p:nvSpPr>
          <p:cNvPr id="83971" name="TextBox 2"/>
          <p:cNvSpPr txBox="1">
            <a:spLocks noChangeArrowheads="1"/>
          </p:cNvSpPr>
          <p:nvPr/>
        </p:nvSpPr>
        <p:spPr bwMode="auto">
          <a:xfrm>
            <a:off x="3894138" y="1970088"/>
            <a:ext cx="47180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800">
                <a:solidFill>
                  <a:srgbClr val="000000"/>
                </a:solidFill>
                <a:latin typeface="Arial" charset="0"/>
                <a:ea typeface="ヒラギノ角ゴ ProN W3" charset="0"/>
                <a:cs typeface="ヒラギノ角ゴ ProN W3" charset="0"/>
              </a:defRPr>
            </a:lvl1pPr>
            <a:lvl2pPr marL="742950" indent="-285750" defTabSz="457200" eaLnBrk="0" hangingPunct="0">
              <a:defRPr sz="2800">
                <a:solidFill>
                  <a:srgbClr val="000000"/>
                </a:solidFill>
                <a:latin typeface="Arial" charset="0"/>
                <a:ea typeface="ヒラギノ角ゴ ProN W3" charset="0"/>
                <a:cs typeface="ヒラギノ角ゴ ProN W3" charset="0"/>
              </a:defRPr>
            </a:lvl2pPr>
            <a:lvl3pPr marL="1143000" indent="-228600" defTabSz="457200" eaLnBrk="0" hangingPunct="0">
              <a:defRPr sz="2800">
                <a:solidFill>
                  <a:srgbClr val="000000"/>
                </a:solidFill>
                <a:latin typeface="Arial" charset="0"/>
                <a:ea typeface="ヒラギノ角ゴ ProN W3" charset="0"/>
                <a:cs typeface="ヒラギノ角ゴ ProN W3" charset="0"/>
              </a:defRPr>
            </a:lvl3pPr>
            <a:lvl4pPr marL="1600200" indent="-228600" defTabSz="457200" eaLnBrk="0" hangingPunct="0">
              <a:defRPr sz="2800">
                <a:solidFill>
                  <a:srgbClr val="000000"/>
                </a:solidFill>
                <a:latin typeface="Arial" charset="0"/>
                <a:ea typeface="ヒラギノ角ゴ ProN W3" charset="0"/>
                <a:cs typeface="ヒラギノ角ゴ ProN W3" charset="0"/>
              </a:defRPr>
            </a:lvl4pPr>
            <a:lvl5pPr marL="2057400" indent="-228600" defTabSz="457200" eaLnBrk="0" hangingPunct="0">
              <a:defRPr sz="2800">
                <a:solidFill>
                  <a:srgbClr val="000000"/>
                </a:solidFill>
                <a:latin typeface="Arial" charset="0"/>
                <a:ea typeface="ヒラギノ角ゴ ProN W3" charset="0"/>
                <a:cs typeface="ヒラギノ角ゴ ProN W3" charset="0"/>
              </a:defRPr>
            </a:lvl5pPr>
            <a:lvl6pPr marL="25146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6pPr>
            <a:lvl7pPr marL="29718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7pPr>
            <a:lvl8pPr marL="34290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8pPr>
            <a:lvl9pPr marL="38862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9pPr>
          </a:lstStyle>
          <a:p>
            <a:pPr eaLnBrk="1" fontAlgn="base" hangingPunct="1">
              <a:spcBef>
                <a:spcPct val="0"/>
              </a:spcBef>
              <a:spcAft>
                <a:spcPct val="0"/>
              </a:spcAft>
            </a:pPr>
            <a:r>
              <a:rPr lang="en-US" sz="3000" b="1" smtClean="0">
                <a:ea typeface="ＭＳ Ｐゴシック" charset="0"/>
              </a:rPr>
              <a:t>What</a:t>
            </a:r>
            <a:r>
              <a:rPr lang="en-US" sz="3000" smtClean="0">
                <a:ea typeface="ＭＳ Ｐゴシック" charset="0"/>
              </a:rPr>
              <a:t> am I learning today?</a:t>
            </a:r>
          </a:p>
          <a:p>
            <a:pPr eaLnBrk="1" fontAlgn="base" hangingPunct="1">
              <a:spcBef>
                <a:spcPct val="0"/>
              </a:spcBef>
              <a:spcAft>
                <a:spcPct val="0"/>
              </a:spcAft>
            </a:pPr>
            <a:endParaRPr lang="en-US" sz="1800" smtClean="0">
              <a:latin typeface="Calibri" charset="0"/>
              <a:ea typeface="ＭＳ Ｐゴシック" charset="0"/>
              <a:cs typeface="ＭＳ Ｐゴシック" charset="0"/>
            </a:endParaRPr>
          </a:p>
        </p:txBody>
      </p:sp>
      <p:sp>
        <p:nvSpPr>
          <p:cNvPr id="83972" name="TextBox 3"/>
          <p:cNvSpPr txBox="1">
            <a:spLocks noChangeArrowheads="1"/>
          </p:cNvSpPr>
          <p:nvPr/>
        </p:nvSpPr>
        <p:spPr bwMode="auto">
          <a:xfrm>
            <a:off x="4135438" y="3611563"/>
            <a:ext cx="4248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800">
                <a:solidFill>
                  <a:srgbClr val="000000"/>
                </a:solidFill>
                <a:latin typeface="Arial" charset="0"/>
                <a:ea typeface="ヒラギノ角ゴ ProN W3" charset="0"/>
                <a:cs typeface="ヒラギノ角ゴ ProN W3" charset="0"/>
              </a:defRPr>
            </a:lvl1pPr>
            <a:lvl2pPr marL="742950" indent="-285750" defTabSz="457200" eaLnBrk="0" hangingPunct="0">
              <a:defRPr sz="2800">
                <a:solidFill>
                  <a:srgbClr val="000000"/>
                </a:solidFill>
                <a:latin typeface="Arial" charset="0"/>
                <a:ea typeface="ヒラギノ角ゴ ProN W3" charset="0"/>
                <a:cs typeface="ヒラギノ角ゴ ProN W3" charset="0"/>
              </a:defRPr>
            </a:lvl2pPr>
            <a:lvl3pPr marL="1143000" indent="-228600" defTabSz="457200" eaLnBrk="0" hangingPunct="0">
              <a:defRPr sz="2800">
                <a:solidFill>
                  <a:srgbClr val="000000"/>
                </a:solidFill>
                <a:latin typeface="Arial" charset="0"/>
                <a:ea typeface="ヒラギノ角ゴ ProN W3" charset="0"/>
                <a:cs typeface="ヒラギノ角ゴ ProN W3" charset="0"/>
              </a:defRPr>
            </a:lvl3pPr>
            <a:lvl4pPr marL="1600200" indent="-228600" defTabSz="457200" eaLnBrk="0" hangingPunct="0">
              <a:defRPr sz="2800">
                <a:solidFill>
                  <a:srgbClr val="000000"/>
                </a:solidFill>
                <a:latin typeface="Arial" charset="0"/>
                <a:ea typeface="ヒラギノ角ゴ ProN W3" charset="0"/>
                <a:cs typeface="ヒラギノ角ゴ ProN W3" charset="0"/>
              </a:defRPr>
            </a:lvl4pPr>
            <a:lvl5pPr marL="2057400" indent="-228600" defTabSz="457200" eaLnBrk="0" hangingPunct="0">
              <a:defRPr sz="2800">
                <a:solidFill>
                  <a:srgbClr val="000000"/>
                </a:solidFill>
                <a:latin typeface="Arial" charset="0"/>
                <a:ea typeface="ヒラギノ角ゴ ProN W3" charset="0"/>
                <a:cs typeface="ヒラギノ角ゴ ProN W3" charset="0"/>
              </a:defRPr>
            </a:lvl5pPr>
            <a:lvl6pPr marL="25146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6pPr>
            <a:lvl7pPr marL="29718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7pPr>
            <a:lvl8pPr marL="34290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8pPr>
            <a:lvl9pPr marL="3886200" indent="-228600" algn="ctr" eaLnBrk="0" fontAlgn="base" hangingPunct="0">
              <a:spcBef>
                <a:spcPct val="0"/>
              </a:spcBef>
              <a:spcAft>
                <a:spcPct val="0"/>
              </a:spcAft>
              <a:defRPr sz="2800">
                <a:solidFill>
                  <a:srgbClr val="000000"/>
                </a:solidFill>
                <a:latin typeface="Arial" charset="0"/>
                <a:ea typeface="ヒラギノ角ゴ ProN W3" charset="0"/>
                <a:cs typeface="ヒラギノ角ゴ ProN W3" charset="0"/>
              </a:defRPr>
            </a:lvl9pPr>
          </a:lstStyle>
          <a:p>
            <a:pPr eaLnBrk="1" fontAlgn="base" hangingPunct="1">
              <a:spcBef>
                <a:spcPct val="0"/>
              </a:spcBef>
              <a:spcAft>
                <a:spcPct val="0"/>
              </a:spcAft>
            </a:pPr>
            <a:r>
              <a:rPr lang="en-US" sz="3000" b="1" smtClean="0">
                <a:ea typeface="ＭＳ Ｐゴシック" charset="0"/>
              </a:rPr>
              <a:t>Why</a:t>
            </a:r>
            <a:r>
              <a:rPr lang="en-US" sz="3000" smtClean="0">
                <a:ea typeface="ＭＳ Ｐゴシック" charset="0"/>
              </a:rPr>
              <a:t> am I learning this?</a:t>
            </a:r>
          </a:p>
          <a:p>
            <a:pPr eaLnBrk="1" fontAlgn="base" hangingPunct="1">
              <a:spcBef>
                <a:spcPct val="0"/>
              </a:spcBef>
              <a:spcAft>
                <a:spcPct val="0"/>
              </a:spcAft>
            </a:pPr>
            <a:endParaRPr lang="en-US" sz="1800" smtClean="0">
              <a:latin typeface="Calibri" charset="0"/>
              <a:ea typeface="ＭＳ Ｐゴシック" charset="0"/>
              <a:cs typeface="ＭＳ Ｐゴシック" charset="0"/>
            </a:endParaRPr>
          </a:p>
        </p:txBody>
      </p:sp>
      <p:sp>
        <p:nvSpPr>
          <p:cNvPr id="13316" name="Text Box 4"/>
          <p:cNvSpPr txBox="1">
            <a:spLocks noChangeArrowheads="1"/>
          </p:cNvSpPr>
          <p:nvPr/>
        </p:nvSpPr>
        <p:spPr bwMode="auto">
          <a:xfrm>
            <a:off x="4176713" y="4608513"/>
            <a:ext cx="4206875" cy="236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Optima" charset="0"/>
                <a:ea typeface="ＭＳ Ｐゴシック" charset="0"/>
                <a:cs typeface="ＭＳ Ｐゴシック" charset="0"/>
              </a:defRPr>
            </a:lvl1pPr>
            <a:lvl2pPr marL="742950" indent="-285750">
              <a:defRPr sz="2400">
                <a:solidFill>
                  <a:schemeClr val="tx1"/>
                </a:solidFill>
                <a:latin typeface="Optima" charset="0"/>
                <a:ea typeface="ＭＳ Ｐゴシック" charset="0"/>
              </a:defRPr>
            </a:lvl2pPr>
            <a:lvl3pPr marL="1143000" indent="-228600">
              <a:defRPr sz="2400">
                <a:solidFill>
                  <a:schemeClr val="tx1"/>
                </a:solidFill>
                <a:latin typeface="Optima" charset="0"/>
                <a:ea typeface="ＭＳ Ｐゴシック" charset="0"/>
              </a:defRPr>
            </a:lvl3pPr>
            <a:lvl4pPr marL="1600200" indent="-228600">
              <a:defRPr sz="2400">
                <a:solidFill>
                  <a:schemeClr val="tx1"/>
                </a:solidFill>
                <a:latin typeface="Optima" charset="0"/>
                <a:ea typeface="ＭＳ Ｐゴシック" charset="0"/>
              </a:defRPr>
            </a:lvl4pPr>
            <a:lvl5pPr marL="2057400" indent="-228600">
              <a:defRPr sz="2400">
                <a:solidFill>
                  <a:schemeClr val="tx1"/>
                </a:solidFill>
                <a:latin typeface="Optima" charset="0"/>
                <a:ea typeface="ＭＳ Ｐゴシック" charset="0"/>
              </a:defRPr>
            </a:lvl5pPr>
            <a:lvl6pPr marL="2514600" indent="-228600" eaLnBrk="0" fontAlgn="base" hangingPunct="0">
              <a:spcBef>
                <a:spcPct val="0"/>
              </a:spcBef>
              <a:spcAft>
                <a:spcPct val="0"/>
              </a:spcAft>
              <a:defRPr sz="2400">
                <a:solidFill>
                  <a:schemeClr val="tx1"/>
                </a:solidFill>
                <a:latin typeface="Optima" charset="0"/>
                <a:ea typeface="ＭＳ Ｐゴシック" charset="0"/>
              </a:defRPr>
            </a:lvl6pPr>
            <a:lvl7pPr marL="2971800" indent="-228600" eaLnBrk="0" fontAlgn="base" hangingPunct="0">
              <a:spcBef>
                <a:spcPct val="0"/>
              </a:spcBef>
              <a:spcAft>
                <a:spcPct val="0"/>
              </a:spcAft>
              <a:defRPr sz="2400">
                <a:solidFill>
                  <a:schemeClr val="tx1"/>
                </a:solidFill>
                <a:latin typeface="Optima" charset="0"/>
                <a:ea typeface="ＭＳ Ｐゴシック" charset="0"/>
              </a:defRPr>
            </a:lvl7pPr>
            <a:lvl8pPr marL="3429000" indent="-228600" eaLnBrk="0" fontAlgn="base" hangingPunct="0">
              <a:spcBef>
                <a:spcPct val="0"/>
              </a:spcBef>
              <a:spcAft>
                <a:spcPct val="0"/>
              </a:spcAft>
              <a:defRPr sz="2400">
                <a:solidFill>
                  <a:schemeClr val="tx1"/>
                </a:solidFill>
                <a:latin typeface="Optima" charset="0"/>
                <a:ea typeface="ＭＳ Ｐゴシック" charset="0"/>
              </a:defRPr>
            </a:lvl8pPr>
            <a:lvl9pPr marL="3886200" indent="-228600" eaLnBrk="0" fontAlgn="base" hangingPunct="0">
              <a:spcBef>
                <a:spcPct val="0"/>
              </a:spcBef>
              <a:spcAft>
                <a:spcPct val="0"/>
              </a:spcAft>
              <a:defRPr sz="2400">
                <a:solidFill>
                  <a:schemeClr val="tx1"/>
                </a:solidFill>
                <a:latin typeface="Optima" charset="0"/>
                <a:ea typeface="ＭＳ Ｐゴシック" charset="0"/>
              </a:defRPr>
            </a:lvl9pPr>
          </a:lstStyle>
          <a:p>
            <a:pPr marL="0" indent="0">
              <a:defRPr/>
            </a:pPr>
            <a:endParaRPr lang="en-US" sz="4000" dirty="0">
              <a:solidFill>
                <a:prstClr val="black"/>
              </a:solidFill>
              <a:latin typeface="Arial"/>
              <a:cs typeface="Arial"/>
            </a:endParaRPr>
          </a:p>
          <a:p>
            <a:pPr marL="0" indent="0">
              <a:defRPr/>
            </a:pPr>
            <a:r>
              <a:rPr lang="en-US" sz="3000" b="1" dirty="0" smtClean="0">
                <a:solidFill>
                  <a:prstClr val="black"/>
                </a:solidFill>
                <a:latin typeface="Arial"/>
                <a:cs typeface="Arial"/>
              </a:rPr>
              <a:t>How</a:t>
            </a:r>
            <a:r>
              <a:rPr lang="en-US" sz="3000" dirty="0" smtClean="0">
                <a:solidFill>
                  <a:prstClr val="black"/>
                </a:solidFill>
                <a:latin typeface="Arial"/>
                <a:cs typeface="Arial"/>
              </a:rPr>
              <a:t> will I know that I have learned it?</a:t>
            </a:r>
            <a:endParaRPr lang="en-US" sz="3000" dirty="0">
              <a:solidFill>
                <a:prstClr val="black"/>
              </a:solidFill>
              <a:latin typeface="Arial"/>
              <a:cs typeface="Arial"/>
            </a:endParaRPr>
          </a:p>
          <a:p>
            <a:pPr>
              <a:buFont typeface="Arial" charset="0"/>
              <a:buAutoNum type="arabicPeriod"/>
              <a:defRPr/>
            </a:pPr>
            <a:endParaRPr lang="en-US" dirty="0">
              <a:solidFill>
                <a:prstClr val="black"/>
              </a:solidFill>
            </a:endParaRPr>
          </a:p>
          <a:p>
            <a:pPr>
              <a:buFont typeface="Arial" charset="0"/>
              <a:buAutoNum type="arabicPeriod"/>
              <a:defRPr/>
            </a:pPr>
            <a:endParaRPr lang="en-US" dirty="0">
              <a:solidFill>
                <a:prstClr val="black"/>
              </a:solidFill>
            </a:endParaRPr>
          </a:p>
        </p:txBody>
      </p:sp>
    </p:spTree>
    <p:extLst>
      <p:ext uri="{BB962C8B-B14F-4D97-AF65-F5344CB8AC3E}">
        <p14:creationId xmlns:p14="http://schemas.microsoft.com/office/powerpoint/2010/main" val="14260726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467" y="642897"/>
            <a:ext cx="7917552" cy="646331"/>
          </a:xfrm>
          <a:prstGeom prst="rect">
            <a:avLst/>
          </a:prstGeom>
          <a:noFill/>
        </p:spPr>
        <p:txBody>
          <a:bodyPr wrap="none" rtlCol="0">
            <a:spAutoFit/>
          </a:bodyPr>
          <a:lstStyle/>
          <a:p>
            <a:r>
              <a:rPr lang="en-US" sz="3600" dirty="0" smtClean="0">
                <a:latin typeface="Optima"/>
                <a:cs typeface="Optima"/>
              </a:rPr>
              <a:t>Surface Learning Versus Deep Learning</a:t>
            </a:r>
            <a:endParaRPr lang="en-US" sz="3600" dirty="0">
              <a:latin typeface="Optima"/>
              <a:cs typeface="Optima"/>
            </a:endParaRPr>
          </a:p>
        </p:txBody>
      </p:sp>
      <p:sp>
        <p:nvSpPr>
          <p:cNvPr id="4" name="TextBox 3"/>
          <p:cNvSpPr txBox="1"/>
          <p:nvPr/>
        </p:nvSpPr>
        <p:spPr>
          <a:xfrm>
            <a:off x="310235" y="1953550"/>
            <a:ext cx="5106164" cy="3785652"/>
          </a:xfrm>
          <a:prstGeom prst="rect">
            <a:avLst/>
          </a:prstGeom>
          <a:noFill/>
        </p:spPr>
        <p:txBody>
          <a:bodyPr wrap="square" rtlCol="0">
            <a:spAutoFit/>
          </a:bodyPr>
          <a:lstStyle/>
          <a:p>
            <a:r>
              <a:rPr lang="en-US" sz="3000" b="1" dirty="0" smtClean="0"/>
              <a:t>Surface learning</a:t>
            </a:r>
            <a:r>
              <a:rPr lang="en-US" sz="3000" dirty="0" smtClean="0"/>
              <a:t>: Learning in order to reproduce; learning the “signs”</a:t>
            </a:r>
          </a:p>
          <a:p>
            <a:endParaRPr lang="en-US" sz="3000" dirty="0"/>
          </a:p>
          <a:p>
            <a:endParaRPr lang="en-US" sz="3000" dirty="0" smtClean="0"/>
          </a:p>
          <a:p>
            <a:r>
              <a:rPr lang="en-US" sz="3000" b="1" dirty="0" smtClean="0"/>
              <a:t>Deep learning</a:t>
            </a:r>
            <a:r>
              <a:rPr lang="en-US" sz="3000" dirty="0" smtClean="0"/>
              <a:t>: Learning in order to understand; learning what the “signs” signify</a:t>
            </a:r>
            <a:endParaRPr lang="en-US" sz="3000" dirty="0"/>
          </a:p>
        </p:txBody>
      </p:sp>
      <p:pic>
        <p:nvPicPr>
          <p:cNvPr id="5" name="Picture 4"/>
          <p:cNvPicPr>
            <a:picLocks noChangeAspect="1"/>
          </p:cNvPicPr>
          <p:nvPr/>
        </p:nvPicPr>
        <p:blipFill>
          <a:blip r:embed="rId2"/>
          <a:stretch>
            <a:fillRect/>
          </a:stretch>
        </p:blipFill>
        <p:spPr>
          <a:xfrm>
            <a:off x="5416399" y="2106247"/>
            <a:ext cx="4064213" cy="3044237"/>
          </a:xfrm>
          <a:prstGeom prst="rect">
            <a:avLst/>
          </a:prstGeom>
        </p:spPr>
      </p:pic>
      <p:sp>
        <p:nvSpPr>
          <p:cNvPr id="6" name="TextBox 5"/>
          <p:cNvSpPr txBox="1"/>
          <p:nvPr/>
        </p:nvSpPr>
        <p:spPr>
          <a:xfrm>
            <a:off x="6747549" y="6303393"/>
            <a:ext cx="2340379" cy="369332"/>
          </a:xfrm>
          <a:prstGeom prst="rect">
            <a:avLst/>
          </a:prstGeom>
          <a:noFill/>
        </p:spPr>
        <p:txBody>
          <a:bodyPr wrap="none" rtlCol="0">
            <a:spAutoFit/>
          </a:bodyPr>
          <a:lstStyle/>
          <a:p>
            <a:r>
              <a:rPr lang="en-US" dirty="0" err="1" smtClean="0"/>
              <a:t>Marton</a:t>
            </a:r>
            <a:r>
              <a:rPr lang="en-US" dirty="0" smtClean="0"/>
              <a:t> &amp; </a:t>
            </a:r>
            <a:r>
              <a:rPr lang="en-US" dirty="0" err="1" smtClean="0"/>
              <a:t>Saljo</a:t>
            </a:r>
            <a:r>
              <a:rPr lang="en-US" dirty="0" smtClean="0"/>
              <a:t>, 1976</a:t>
            </a:r>
            <a:endParaRPr lang="en-US" dirty="0"/>
          </a:p>
        </p:txBody>
      </p:sp>
    </p:spTree>
    <p:extLst>
      <p:ext uri="{BB962C8B-B14F-4D97-AF65-F5344CB8AC3E}">
        <p14:creationId xmlns:p14="http://schemas.microsoft.com/office/powerpoint/2010/main" val="1073994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3].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2402" name="Rectangle 1026"/>
          <p:cNvSpPr>
            <a:spLocks noGrp="1" noChangeArrowheads="1"/>
          </p:cNvSpPr>
          <p:nvPr>
            <p:ph type="title"/>
          </p:nvPr>
        </p:nvSpPr>
        <p:spPr>
          <a:xfrm>
            <a:off x="272761" y="5715000"/>
            <a:ext cx="8294255" cy="1143000"/>
          </a:xfrm>
          <a:solidFill>
            <a:schemeClr val="bg1">
              <a:lumMod val="85000"/>
            </a:schemeClr>
          </a:solidFill>
          <a:ln>
            <a:solidFill>
              <a:schemeClr val="bg2">
                <a:lumMod val="20000"/>
                <a:lumOff val="80000"/>
              </a:schemeClr>
            </a:solidFill>
          </a:ln>
        </p:spPr>
        <p:txBody>
          <a:bodyPr/>
          <a:lstStyle/>
          <a:p>
            <a:r>
              <a:rPr lang="en-US" sz="4000" dirty="0" smtClean="0">
                <a:solidFill>
                  <a:srgbClr val="FF0000"/>
                </a:solidFill>
                <a:latin typeface="Optima" charset="0"/>
              </a:rPr>
              <a:t>Surface Learning is IMPORTANT</a:t>
            </a:r>
            <a:endParaRPr lang="en-US" dirty="0">
              <a:solidFill>
                <a:srgbClr val="FF0000"/>
              </a:solidFill>
              <a:latin typeface="Optima" charset="0"/>
            </a:endParaRPr>
          </a:p>
        </p:txBody>
      </p:sp>
      <p:sp>
        <p:nvSpPr>
          <p:cNvPr id="102406" name="AutoShape 1030"/>
          <p:cNvSpPr>
            <a:spLocks noChangeArrowheads="1"/>
          </p:cNvSpPr>
          <p:nvPr/>
        </p:nvSpPr>
        <p:spPr bwMode="auto">
          <a:xfrm>
            <a:off x="6477000" y="114300"/>
            <a:ext cx="2667000" cy="1752600"/>
          </a:xfrm>
          <a:prstGeom prst="wedgeEllipseCallout">
            <a:avLst>
              <a:gd name="adj1" fmla="val -56370"/>
              <a:gd name="adj2" fmla="val 42935"/>
            </a:avLst>
          </a:prstGeom>
          <a:solidFill>
            <a:schemeClr val="bg1"/>
          </a:solid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02407" name="Text Box 1031"/>
          <p:cNvSpPr txBox="1">
            <a:spLocks noChangeArrowheads="1"/>
          </p:cNvSpPr>
          <p:nvPr/>
        </p:nvSpPr>
        <p:spPr bwMode="auto">
          <a:xfrm>
            <a:off x="6756913" y="390436"/>
            <a:ext cx="1964300" cy="120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914400" eaLnBrk="0" fontAlgn="base" hangingPunct="0">
              <a:spcBef>
                <a:spcPct val="0"/>
              </a:spcBef>
              <a:spcAft>
                <a:spcPct val="0"/>
              </a:spcAft>
            </a:pPr>
            <a:r>
              <a:rPr lang="en-US" sz="2400" dirty="0">
                <a:solidFill>
                  <a:srgbClr val="000000"/>
                </a:solidFill>
                <a:latin typeface="Arial" charset="0"/>
                <a:ea typeface="ＭＳ Ｐゴシック" charset="0"/>
                <a:cs typeface="ＭＳ Ｐゴシック" charset="0"/>
              </a:rPr>
              <a:t>How do you </a:t>
            </a:r>
          </a:p>
          <a:p>
            <a:pPr algn="ctr" defTabSz="914400" eaLnBrk="0" fontAlgn="base" hangingPunct="0">
              <a:spcBef>
                <a:spcPct val="0"/>
              </a:spcBef>
              <a:spcAft>
                <a:spcPct val="0"/>
              </a:spcAft>
            </a:pPr>
            <a:r>
              <a:rPr lang="en-US" sz="2400" dirty="0">
                <a:solidFill>
                  <a:srgbClr val="000000"/>
                </a:solidFill>
                <a:latin typeface="Arial" charset="0"/>
                <a:ea typeface="ＭＳ Ｐゴシック" charset="0"/>
                <a:cs typeface="ＭＳ Ｐゴシック" charset="0"/>
              </a:rPr>
              <a:t>know when </a:t>
            </a:r>
          </a:p>
          <a:p>
            <a:pPr algn="ctr" defTabSz="914400" eaLnBrk="0" fontAlgn="base" hangingPunct="0">
              <a:spcBef>
                <a:spcPct val="0"/>
              </a:spcBef>
              <a:spcAft>
                <a:spcPct val="0"/>
              </a:spcAft>
            </a:pPr>
            <a:r>
              <a:rPr lang="en-US" sz="2400" dirty="0">
                <a:solidFill>
                  <a:srgbClr val="000000"/>
                </a:solidFill>
                <a:latin typeface="Arial" charset="0"/>
                <a:ea typeface="ＭＳ Ｐゴシック" charset="0"/>
                <a:cs typeface="ＭＳ Ｐゴシック" charset="0"/>
              </a:rPr>
              <a:t>you’re done?</a:t>
            </a:r>
          </a:p>
        </p:txBody>
      </p:sp>
      <p:sp>
        <p:nvSpPr>
          <p:cNvPr id="102408" name="AutoShape 1032"/>
          <p:cNvSpPr>
            <a:spLocks noChangeArrowheads="1"/>
          </p:cNvSpPr>
          <p:nvPr/>
        </p:nvSpPr>
        <p:spPr bwMode="auto">
          <a:xfrm>
            <a:off x="0" y="16164"/>
            <a:ext cx="2514600" cy="1066800"/>
          </a:xfrm>
          <a:prstGeom prst="wedgeEllipseCallout">
            <a:avLst>
              <a:gd name="adj1" fmla="val 42676"/>
              <a:gd name="adj2" fmla="val 73810"/>
            </a:avLst>
          </a:prstGeom>
          <a:solidFill>
            <a:schemeClr val="bg1"/>
          </a:solid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02409" name="Text Box 1033"/>
          <p:cNvSpPr txBox="1">
            <a:spLocks noChangeArrowheads="1"/>
          </p:cNvSpPr>
          <p:nvPr/>
        </p:nvSpPr>
        <p:spPr bwMode="auto">
          <a:xfrm>
            <a:off x="272761" y="168275"/>
            <a:ext cx="1878013"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914400" eaLnBrk="0" fontAlgn="base" hangingPunct="0">
              <a:spcBef>
                <a:spcPct val="0"/>
              </a:spcBef>
              <a:spcAft>
                <a:spcPct val="0"/>
              </a:spcAft>
            </a:pPr>
            <a:r>
              <a:rPr lang="en-US" sz="2400" dirty="0">
                <a:solidFill>
                  <a:srgbClr val="000000"/>
                </a:solidFill>
                <a:latin typeface="Arial" charset="0"/>
                <a:ea typeface="ＭＳ Ｐゴシック" charset="0"/>
                <a:cs typeface="ＭＳ Ｐゴシック" charset="0"/>
              </a:rPr>
              <a:t>How do you </a:t>
            </a:r>
          </a:p>
          <a:p>
            <a:pPr algn="ctr" defTabSz="914400" eaLnBrk="0" fontAlgn="base" hangingPunct="0">
              <a:spcBef>
                <a:spcPct val="0"/>
              </a:spcBef>
              <a:spcAft>
                <a:spcPct val="0"/>
              </a:spcAft>
            </a:pPr>
            <a:r>
              <a:rPr lang="en-US" sz="2400" dirty="0">
                <a:solidFill>
                  <a:srgbClr val="000000"/>
                </a:solidFill>
                <a:latin typeface="Arial" charset="0"/>
                <a:ea typeface="ＭＳ Ｐゴシック" charset="0"/>
                <a:cs typeface="ＭＳ Ｐゴシック" charset="0"/>
              </a:rPr>
              <a:t>get help?</a:t>
            </a:r>
          </a:p>
        </p:txBody>
      </p:sp>
      <p:sp>
        <p:nvSpPr>
          <p:cNvPr id="11" name="AutoShape 1030"/>
          <p:cNvSpPr>
            <a:spLocks noChangeArrowheads="1"/>
          </p:cNvSpPr>
          <p:nvPr/>
        </p:nvSpPr>
        <p:spPr bwMode="auto">
          <a:xfrm>
            <a:off x="6236855" y="2460336"/>
            <a:ext cx="2667000" cy="1752600"/>
          </a:xfrm>
          <a:prstGeom prst="wedgeEllipseCallout">
            <a:avLst>
              <a:gd name="adj1" fmla="val -56370"/>
              <a:gd name="adj2" fmla="val 42935"/>
            </a:avLst>
          </a:prstGeom>
          <a:solidFill>
            <a:schemeClr val="bg1"/>
          </a:solid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02411" name="Text Box 1035"/>
          <p:cNvSpPr txBox="1">
            <a:spLocks noChangeArrowheads="1"/>
          </p:cNvSpPr>
          <p:nvPr/>
        </p:nvSpPr>
        <p:spPr bwMode="auto">
          <a:xfrm>
            <a:off x="6588912" y="2979448"/>
            <a:ext cx="199707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914400" eaLnBrk="0" fontAlgn="base" hangingPunct="0">
              <a:spcBef>
                <a:spcPct val="0"/>
              </a:spcBef>
              <a:spcAft>
                <a:spcPct val="0"/>
              </a:spcAft>
            </a:pPr>
            <a:r>
              <a:rPr lang="en-US" sz="2400" dirty="0">
                <a:solidFill>
                  <a:srgbClr val="000000"/>
                </a:solidFill>
                <a:latin typeface="Arial" charset="0"/>
                <a:ea typeface="ＭＳ Ｐゴシック" charset="0"/>
                <a:cs typeface="ＭＳ Ｐゴシック" charset="0"/>
              </a:rPr>
              <a:t>What are you</a:t>
            </a:r>
          </a:p>
          <a:p>
            <a:pPr algn="ctr" defTabSz="914400" eaLnBrk="0" fontAlgn="base" hangingPunct="0">
              <a:spcBef>
                <a:spcPct val="0"/>
              </a:spcBef>
              <a:spcAft>
                <a:spcPct val="0"/>
              </a:spcAft>
            </a:pPr>
            <a:r>
              <a:rPr lang="en-US" sz="2400" dirty="0">
                <a:solidFill>
                  <a:srgbClr val="000000"/>
                </a:solidFill>
                <a:latin typeface="Arial" charset="0"/>
                <a:ea typeface="ＭＳ Ｐゴシック" charset="0"/>
                <a:cs typeface="ＭＳ Ｐゴシック" charset="0"/>
              </a:rPr>
              <a:t> learning?</a:t>
            </a:r>
          </a:p>
        </p:txBody>
      </p:sp>
    </p:spTree>
    <p:extLst>
      <p:ext uri="{BB962C8B-B14F-4D97-AF65-F5344CB8AC3E}">
        <p14:creationId xmlns:p14="http://schemas.microsoft.com/office/powerpoint/2010/main" val="1203035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107104" y="304800"/>
            <a:ext cx="8644558"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defTabSz="914400" eaLnBrk="0" fontAlgn="base" hangingPunct="0">
              <a:spcBef>
                <a:spcPct val="0"/>
              </a:spcBef>
              <a:spcAft>
                <a:spcPct val="0"/>
              </a:spcAft>
            </a:pPr>
            <a:r>
              <a:rPr lang="en-US" sz="4400" dirty="0" smtClean="0">
                <a:solidFill>
                  <a:srgbClr val="000000"/>
                </a:solidFill>
                <a:latin typeface="Optima" charset="0"/>
                <a:ea typeface="ＭＳ Ｐゴシック" charset="0"/>
                <a:cs typeface="ＭＳ Ｐゴシック" charset="0"/>
              </a:rPr>
              <a:t>Ways to Facilitate </a:t>
            </a:r>
            <a:r>
              <a:rPr lang="en-US" sz="4400" b="1" dirty="0" smtClean="0">
                <a:solidFill>
                  <a:srgbClr val="000000"/>
                </a:solidFill>
                <a:latin typeface="Optima" charset="0"/>
                <a:ea typeface="ＭＳ Ｐゴシック" charset="0"/>
                <a:cs typeface="ＭＳ Ｐゴシック" charset="0"/>
              </a:rPr>
              <a:t>Surface</a:t>
            </a:r>
            <a:r>
              <a:rPr lang="en-US" sz="4400" dirty="0" smtClean="0">
                <a:solidFill>
                  <a:srgbClr val="000000"/>
                </a:solidFill>
                <a:latin typeface="Optima" charset="0"/>
                <a:ea typeface="ＭＳ Ｐゴシック" charset="0"/>
                <a:cs typeface="ＭＳ Ｐゴシック" charset="0"/>
              </a:rPr>
              <a:t> Learning</a:t>
            </a:r>
            <a:endParaRPr lang="en-US" sz="4400" dirty="0">
              <a:solidFill>
                <a:srgbClr val="000000"/>
              </a:solidFill>
              <a:latin typeface="Optima" charset="0"/>
              <a:ea typeface="ＭＳ Ｐゴシック" charset="0"/>
              <a:cs typeface="ＭＳ Ｐゴシック" charset="0"/>
            </a:endParaRPr>
          </a:p>
        </p:txBody>
      </p:sp>
      <p:sp>
        <p:nvSpPr>
          <p:cNvPr id="161796" name="Text Box 4"/>
          <p:cNvSpPr txBox="1">
            <a:spLocks noChangeArrowheads="1"/>
          </p:cNvSpPr>
          <p:nvPr/>
        </p:nvSpPr>
        <p:spPr bwMode="auto">
          <a:xfrm>
            <a:off x="290711" y="1756595"/>
            <a:ext cx="820110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1">
                      <a:alpha val="74998"/>
                    </a:schemeClr>
                  </a:outerShdw>
                </a:effectLst>
              </a14:hiddenEffects>
            </a:ext>
          </a:extLst>
        </p:spPr>
        <p:txBody>
          <a:bodyPr wrap="square">
            <a:spAutoFit/>
          </a:bodyPr>
          <a:lstStyle/>
          <a:p>
            <a:r>
              <a:rPr lang="en-US" sz="2800" dirty="0"/>
              <a:t>Leveraging prior knowledge (</a:t>
            </a:r>
            <a:r>
              <a:rPr lang="en-US" sz="2800" i="1" dirty="0"/>
              <a:t>d</a:t>
            </a:r>
            <a:r>
              <a:rPr lang="en-US" sz="2800" dirty="0"/>
              <a:t>=0.67)</a:t>
            </a:r>
          </a:p>
          <a:p>
            <a:r>
              <a:rPr lang="en-US" sz="2800" dirty="0"/>
              <a:t> </a:t>
            </a:r>
          </a:p>
          <a:p>
            <a:r>
              <a:rPr lang="en-US" sz="2800" dirty="0"/>
              <a:t>Vocabulary techniques (sorts, word cards, mnemonics, etc.) (</a:t>
            </a:r>
            <a:r>
              <a:rPr lang="en-US" sz="2800" i="1" dirty="0"/>
              <a:t>d</a:t>
            </a:r>
            <a:r>
              <a:rPr lang="en-US" sz="2800" dirty="0"/>
              <a:t>=0.67)</a:t>
            </a:r>
          </a:p>
          <a:p>
            <a:r>
              <a:rPr lang="en-US" sz="2800" dirty="0"/>
              <a:t> </a:t>
            </a:r>
          </a:p>
          <a:p>
            <a:r>
              <a:rPr lang="en-US" sz="2800" dirty="0"/>
              <a:t>Reading Comprehension in Context (</a:t>
            </a:r>
            <a:r>
              <a:rPr lang="en-US" sz="2800" i="1" dirty="0"/>
              <a:t>d</a:t>
            </a:r>
            <a:r>
              <a:rPr lang="en-US" sz="2800" dirty="0"/>
              <a:t>=0.60)</a:t>
            </a:r>
          </a:p>
          <a:p>
            <a:r>
              <a:rPr lang="en-US" sz="2800" dirty="0"/>
              <a:t> </a:t>
            </a:r>
          </a:p>
          <a:p>
            <a:r>
              <a:rPr lang="en-US" sz="2800" dirty="0"/>
              <a:t>Wide reading on the topic under study </a:t>
            </a:r>
            <a:r>
              <a:rPr lang="en-US" sz="2800" dirty="0" smtClean="0"/>
              <a:t>(</a:t>
            </a:r>
            <a:r>
              <a:rPr lang="en-US" sz="2800" i="1" dirty="0" smtClean="0"/>
              <a:t>d</a:t>
            </a:r>
            <a:r>
              <a:rPr lang="en-US" sz="2800" dirty="0" smtClean="0"/>
              <a:t>=0.42</a:t>
            </a:r>
            <a:r>
              <a:rPr lang="en-US" sz="2800" dirty="0"/>
              <a:t>)</a:t>
            </a:r>
          </a:p>
          <a:p>
            <a:r>
              <a:rPr lang="en-US" sz="2800" dirty="0"/>
              <a:t> </a:t>
            </a:r>
          </a:p>
          <a:p>
            <a:r>
              <a:rPr lang="en-US" sz="2800" dirty="0"/>
              <a:t>Summarizing </a:t>
            </a:r>
            <a:r>
              <a:rPr lang="en-US" sz="2800" dirty="0" smtClean="0"/>
              <a:t>(</a:t>
            </a:r>
            <a:r>
              <a:rPr lang="en-US" sz="2800" i="1" dirty="0" smtClean="0"/>
              <a:t>d</a:t>
            </a:r>
            <a:r>
              <a:rPr lang="en-US" sz="2800" dirty="0" smtClean="0"/>
              <a:t>=0.59</a:t>
            </a:r>
            <a:r>
              <a:rPr lang="en-US" sz="2800" dirty="0"/>
              <a:t>)</a:t>
            </a:r>
          </a:p>
        </p:txBody>
      </p:sp>
    </p:spTree>
    <p:extLst>
      <p:ext uri="{BB962C8B-B14F-4D97-AF65-F5344CB8AC3E}">
        <p14:creationId xmlns:p14="http://schemas.microsoft.com/office/powerpoint/2010/main" val="41873253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63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700"/>
            <a:ext cx="9144000" cy="6829778"/>
          </a:xfrm>
          <a:prstGeom prst="rect">
            <a:avLst/>
          </a:prstGeom>
        </p:spPr>
      </p:pic>
      <p:sp>
        <p:nvSpPr>
          <p:cNvPr id="119814" name="Text Box 6"/>
          <p:cNvSpPr txBox="1">
            <a:spLocks noChangeArrowheads="1"/>
          </p:cNvSpPr>
          <p:nvPr/>
        </p:nvSpPr>
        <p:spPr bwMode="auto">
          <a:xfrm>
            <a:off x="2547322" y="6196147"/>
            <a:ext cx="6596678" cy="646331"/>
          </a:xfrm>
          <a:prstGeom prst="rect">
            <a:avLst/>
          </a:prstGeom>
          <a:solidFill>
            <a:srgbClr val="9ED3D7"/>
          </a:solidFill>
          <a:ln>
            <a:noFill/>
          </a:ln>
          <a:extLst/>
        </p:spPr>
        <p:txBody>
          <a:bodyPr wrap="none">
            <a:spAutoFit/>
          </a:bodyPr>
          <a:lstStyle/>
          <a:p>
            <a:pPr algn="ctr" defTabSz="914400" eaLnBrk="0" fontAlgn="base" hangingPunct="0">
              <a:spcBef>
                <a:spcPct val="0"/>
              </a:spcBef>
              <a:spcAft>
                <a:spcPct val="0"/>
              </a:spcAft>
            </a:pPr>
            <a:r>
              <a:rPr lang="en-US" sz="3600" dirty="0" smtClean="0">
                <a:solidFill>
                  <a:srgbClr val="000000"/>
                </a:solidFill>
                <a:latin typeface="Optima" charset="0"/>
                <a:ea typeface="ＭＳ Ｐゴシック" charset="0"/>
                <a:cs typeface="ＭＳ Ｐゴシック" charset="0"/>
              </a:rPr>
              <a:t>Deep Learning is Also Important</a:t>
            </a:r>
            <a:endParaRPr lang="en-US" sz="3600"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0539869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577126" y="304800"/>
            <a:ext cx="8174536"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defTabSz="914400" eaLnBrk="0" fontAlgn="base" hangingPunct="0">
              <a:spcBef>
                <a:spcPct val="0"/>
              </a:spcBef>
              <a:spcAft>
                <a:spcPct val="0"/>
              </a:spcAft>
            </a:pPr>
            <a:r>
              <a:rPr lang="en-US" sz="4400" dirty="0">
                <a:solidFill>
                  <a:srgbClr val="000000"/>
                </a:solidFill>
                <a:latin typeface="Optima" charset="0"/>
                <a:ea typeface="ＭＳ Ｐゴシック" charset="0"/>
                <a:cs typeface="ＭＳ Ｐゴシック" charset="0"/>
              </a:rPr>
              <a:t>Ways to Facilitate </a:t>
            </a:r>
            <a:r>
              <a:rPr lang="en-US" sz="4400" b="1" dirty="0" smtClean="0">
                <a:solidFill>
                  <a:srgbClr val="000000"/>
                </a:solidFill>
                <a:latin typeface="Optima" charset="0"/>
                <a:ea typeface="ＭＳ Ｐゴシック" charset="0"/>
                <a:cs typeface="ＭＳ Ｐゴシック" charset="0"/>
              </a:rPr>
              <a:t>Deep </a:t>
            </a:r>
            <a:r>
              <a:rPr lang="en-US" sz="4400" dirty="0" smtClean="0">
                <a:solidFill>
                  <a:srgbClr val="000000"/>
                </a:solidFill>
                <a:latin typeface="Optima" charset="0"/>
                <a:ea typeface="ＭＳ Ｐゴシック" charset="0"/>
                <a:cs typeface="ＭＳ Ｐゴシック" charset="0"/>
              </a:rPr>
              <a:t>Learning</a:t>
            </a:r>
            <a:endParaRPr lang="en-US" sz="4400" dirty="0">
              <a:solidFill>
                <a:srgbClr val="000000"/>
              </a:solidFill>
              <a:latin typeface="Optima" charset="0"/>
              <a:ea typeface="ＭＳ Ｐゴシック" charset="0"/>
              <a:cs typeface="ＭＳ Ｐゴシック" charset="0"/>
            </a:endParaRPr>
          </a:p>
        </p:txBody>
      </p:sp>
      <p:sp>
        <p:nvSpPr>
          <p:cNvPr id="161796" name="Text Box 4"/>
          <p:cNvSpPr txBox="1">
            <a:spLocks noChangeArrowheads="1"/>
          </p:cNvSpPr>
          <p:nvPr/>
        </p:nvSpPr>
        <p:spPr bwMode="auto">
          <a:xfrm>
            <a:off x="290711" y="1756595"/>
            <a:ext cx="8201102" cy="310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1">
                      <a:alpha val="74998"/>
                    </a:schemeClr>
                  </a:outerShdw>
                </a:effectLst>
              </a14:hiddenEffects>
            </a:ext>
          </a:extLst>
        </p:spPr>
        <p:txBody>
          <a:bodyPr wrap="square">
            <a:spAutoFit/>
          </a:bodyPr>
          <a:lstStyle/>
          <a:p>
            <a:r>
              <a:rPr lang="en-US" sz="2800" dirty="0"/>
              <a:t>Concept mapping (</a:t>
            </a:r>
            <a:r>
              <a:rPr lang="en-US" sz="2800" i="1" dirty="0"/>
              <a:t>d</a:t>
            </a:r>
            <a:r>
              <a:rPr lang="en-US" sz="2800" dirty="0"/>
              <a:t>=0.60)</a:t>
            </a:r>
          </a:p>
          <a:p>
            <a:r>
              <a:rPr lang="en-US" sz="2800" dirty="0"/>
              <a:t> </a:t>
            </a:r>
          </a:p>
          <a:p>
            <a:r>
              <a:rPr lang="en-US" sz="2800" dirty="0"/>
              <a:t>Discussion and questioning (</a:t>
            </a:r>
            <a:r>
              <a:rPr lang="en-US" sz="2800" i="1" dirty="0"/>
              <a:t>d</a:t>
            </a:r>
            <a:r>
              <a:rPr lang="en-US" sz="2800" dirty="0"/>
              <a:t>=0.82)</a:t>
            </a:r>
          </a:p>
          <a:p>
            <a:r>
              <a:rPr lang="en-US" sz="2800" dirty="0"/>
              <a:t> </a:t>
            </a:r>
          </a:p>
          <a:p>
            <a:r>
              <a:rPr lang="en-US" sz="2800" dirty="0"/>
              <a:t>Metacognitive strategies (</a:t>
            </a:r>
            <a:r>
              <a:rPr lang="en-US" sz="2800" i="1" dirty="0"/>
              <a:t>d</a:t>
            </a:r>
            <a:r>
              <a:rPr lang="en-US" sz="2800" dirty="0"/>
              <a:t>=0.69)</a:t>
            </a:r>
          </a:p>
          <a:p>
            <a:r>
              <a:rPr lang="en-US" sz="2800" dirty="0"/>
              <a:t> </a:t>
            </a:r>
          </a:p>
          <a:p>
            <a:r>
              <a:rPr lang="en-US" sz="2800" dirty="0"/>
              <a:t>Reciprocal teaching (</a:t>
            </a:r>
            <a:r>
              <a:rPr lang="en-US" sz="2800" i="1" dirty="0"/>
              <a:t>d</a:t>
            </a:r>
            <a:r>
              <a:rPr lang="en-US" sz="2800" dirty="0"/>
              <a:t>=0.74)</a:t>
            </a:r>
          </a:p>
        </p:txBody>
      </p:sp>
    </p:spTree>
    <p:extLst>
      <p:ext uri="{BB962C8B-B14F-4D97-AF65-F5344CB8AC3E}">
        <p14:creationId xmlns:p14="http://schemas.microsoft.com/office/powerpoint/2010/main" val="298382273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507" y="566082"/>
            <a:ext cx="4459968" cy="5632311"/>
          </a:xfrm>
          <a:prstGeom prst="rect">
            <a:avLst/>
          </a:prstGeom>
          <a:noFill/>
        </p:spPr>
        <p:txBody>
          <a:bodyPr wrap="square" rtlCol="0">
            <a:spAutoFit/>
          </a:bodyPr>
          <a:lstStyle/>
          <a:p>
            <a:r>
              <a:rPr lang="en-US" sz="4000" dirty="0" smtClean="0"/>
              <a:t>Deep learning approaches don</a:t>
            </a:r>
            <a:r>
              <a:rPr lang="uk-UA" sz="4000" dirty="0" smtClean="0"/>
              <a:t>’</a:t>
            </a:r>
            <a:r>
              <a:rPr lang="en-US" sz="4000" dirty="0" smtClean="0"/>
              <a:t>t work any better at developing surface learning than surface learning strategies work to develop deep understanding. </a:t>
            </a:r>
            <a:endParaRPr lang="en-US" sz="4000" dirty="0"/>
          </a:p>
        </p:txBody>
      </p:sp>
      <p:pic>
        <p:nvPicPr>
          <p:cNvPr id="3" name="Picture 7"/>
          <p:cNvPicPr>
            <a:picLocks noChangeAspect="1" noChangeArrowheads="1"/>
          </p:cNvPicPr>
          <p:nvPr/>
        </p:nvPicPr>
        <p:blipFill>
          <a:blip r:embed="rId2" cstate="email">
            <a:alphaModFix amt="51000"/>
            <a:extLst>
              <a:ext uri="{28A0092B-C50C-407E-A947-70E740481C1C}">
                <a14:useLocalDpi xmlns:a14="http://schemas.microsoft.com/office/drawing/2010/main"/>
              </a:ext>
            </a:extLst>
          </a:blip>
          <a:srcRect/>
          <a:stretch>
            <a:fillRect/>
          </a:stretch>
        </p:blipFill>
        <p:spPr bwMode="auto">
          <a:xfrm>
            <a:off x="4689475" y="0"/>
            <a:ext cx="4454525" cy="6858000"/>
          </a:xfrm>
          <a:prstGeom prst="rect">
            <a:avLst/>
          </a:prstGeom>
          <a:noFill/>
          <a:extLst>
            <a:ext uri="{909E8E84-426E-40dd-AFC4-6F175D3DCCD1}">
              <a14:hiddenFill xmlns:a14="http://schemas.microsoft.com/office/drawing/2010/main">
                <a:solidFill>
                  <a:srgbClr val="FFFFFF">
                    <a:alpha val="50999"/>
                  </a:srgbClr>
                </a:solidFill>
              </a14:hiddenFill>
            </a:ext>
          </a:extLst>
        </p:spPr>
      </p:pic>
    </p:spTree>
    <p:extLst>
      <p:ext uri="{BB962C8B-B14F-4D97-AF65-F5344CB8AC3E}">
        <p14:creationId xmlns:p14="http://schemas.microsoft.com/office/powerpoint/2010/main" val="1934815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lackboard.jpg"/>
          <p:cNvPicPr/>
          <p:nvPr/>
        </p:nvPicPr>
        <p:blipFill>
          <a:blip r:embed="rId2" cstate="email">
            <a:extLst>
              <a:ext uri="{28A0092B-C50C-407E-A947-70E740481C1C}">
                <a14:useLocalDpi xmlns:a14="http://schemas.microsoft.com/office/drawing/2010/main"/>
              </a:ext>
            </a:extLst>
          </a:blip>
          <a:stretch>
            <a:fillRect/>
          </a:stretch>
        </p:blipFill>
        <p:spPr>
          <a:xfrm>
            <a:off x="-1115151" y="0"/>
            <a:ext cx="10911213" cy="7179784"/>
          </a:xfrm>
          <a:prstGeom prst="rect">
            <a:avLst/>
          </a:prstGeom>
          <a:ln w="12700">
            <a:miter lim="400000"/>
          </a:ln>
        </p:spPr>
      </p:pic>
      <p:sp>
        <p:nvSpPr>
          <p:cNvPr id="4" name="Freeform 3"/>
          <p:cNvSpPr/>
          <p:nvPr/>
        </p:nvSpPr>
        <p:spPr>
          <a:xfrm>
            <a:off x="1829190" y="3713214"/>
            <a:ext cx="5449906" cy="1993185"/>
          </a:xfrm>
          <a:custGeom>
            <a:avLst/>
            <a:gdLst>
              <a:gd name="connsiteX0" fmla="*/ 128291 w 7248488"/>
              <a:gd name="connsiteY0" fmla="*/ 2180706 h 2219189"/>
              <a:gd name="connsiteX1" fmla="*/ 7248488 w 7248488"/>
              <a:gd name="connsiteY1" fmla="*/ 2219189 h 2219189"/>
              <a:gd name="connsiteX2" fmla="*/ 5991228 w 7248488"/>
              <a:gd name="connsiteY2" fmla="*/ 89794 h 2219189"/>
              <a:gd name="connsiteX3" fmla="*/ 1270089 w 7248488"/>
              <a:gd name="connsiteY3" fmla="*/ 0 h 2219189"/>
              <a:gd name="connsiteX4" fmla="*/ 0 w 7248488"/>
              <a:gd name="connsiteY4" fmla="*/ 2155051 h 2219189"/>
              <a:gd name="connsiteX0" fmla="*/ 12829 w 7248488"/>
              <a:gd name="connsiteY0" fmla="*/ 2180706 h 2219189"/>
              <a:gd name="connsiteX1" fmla="*/ 7248488 w 7248488"/>
              <a:gd name="connsiteY1" fmla="*/ 2219189 h 2219189"/>
              <a:gd name="connsiteX2" fmla="*/ 5991228 w 7248488"/>
              <a:gd name="connsiteY2" fmla="*/ 89794 h 2219189"/>
              <a:gd name="connsiteX3" fmla="*/ 1270089 w 7248488"/>
              <a:gd name="connsiteY3" fmla="*/ 0 h 2219189"/>
              <a:gd name="connsiteX4" fmla="*/ 0 w 7248488"/>
              <a:gd name="connsiteY4" fmla="*/ 2155051 h 2219189"/>
              <a:gd name="connsiteX0" fmla="*/ 12829 w 7248488"/>
              <a:gd name="connsiteY0" fmla="*/ 2090912 h 2129395"/>
              <a:gd name="connsiteX1" fmla="*/ 7248488 w 7248488"/>
              <a:gd name="connsiteY1" fmla="*/ 2129395 h 2129395"/>
              <a:gd name="connsiteX2" fmla="*/ 5991228 w 7248488"/>
              <a:gd name="connsiteY2" fmla="*/ 0 h 2129395"/>
              <a:gd name="connsiteX3" fmla="*/ 1244431 w 7248488"/>
              <a:gd name="connsiteY3" fmla="*/ 0 h 2129395"/>
              <a:gd name="connsiteX4" fmla="*/ 0 w 7248488"/>
              <a:gd name="connsiteY4" fmla="*/ 2065257 h 2129395"/>
              <a:gd name="connsiteX0" fmla="*/ 28704 w 7264363"/>
              <a:gd name="connsiteY0" fmla="*/ 2090912 h 2129395"/>
              <a:gd name="connsiteX1" fmla="*/ 7264363 w 7264363"/>
              <a:gd name="connsiteY1" fmla="*/ 2129395 h 2129395"/>
              <a:gd name="connsiteX2" fmla="*/ 6007103 w 7264363"/>
              <a:gd name="connsiteY2" fmla="*/ 0 h 2129395"/>
              <a:gd name="connsiteX3" fmla="*/ 1260306 w 7264363"/>
              <a:gd name="connsiteY3" fmla="*/ 0 h 2129395"/>
              <a:gd name="connsiteX4" fmla="*/ 0 w 7264363"/>
              <a:gd name="connsiteY4" fmla="*/ 2093832 h 2129395"/>
              <a:gd name="connsiteX0" fmla="*/ 0 w 7267409"/>
              <a:gd name="connsiteY0" fmla="*/ 2090912 h 2129395"/>
              <a:gd name="connsiteX1" fmla="*/ 7267409 w 7267409"/>
              <a:gd name="connsiteY1" fmla="*/ 2129395 h 2129395"/>
              <a:gd name="connsiteX2" fmla="*/ 6010149 w 7267409"/>
              <a:gd name="connsiteY2" fmla="*/ 0 h 2129395"/>
              <a:gd name="connsiteX3" fmla="*/ 1263352 w 7267409"/>
              <a:gd name="connsiteY3" fmla="*/ 0 h 2129395"/>
              <a:gd name="connsiteX4" fmla="*/ 3046 w 7267409"/>
              <a:gd name="connsiteY4" fmla="*/ 2093832 h 212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7409" h="2129395">
                <a:moveTo>
                  <a:pt x="0" y="2090912"/>
                </a:moveTo>
                <a:lnTo>
                  <a:pt x="7267409" y="2129395"/>
                </a:lnTo>
                <a:lnTo>
                  <a:pt x="6010149" y="0"/>
                </a:lnTo>
                <a:lnTo>
                  <a:pt x="1263352" y="0"/>
                </a:lnTo>
                <a:lnTo>
                  <a:pt x="3046" y="2093832"/>
                </a:lnTo>
              </a:path>
            </a:pathLst>
          </a:custGeom>
          <a:gradFill flip="none" rotWithShape="1">
            <a:gsLst>
              <a:gs pos="0">
                <a:srgbClr val="FFFF00"/>
              </a:gs>
              <a:gs pos="100000">
                <a:srgbClr val="0000FF"/>
              </a:gs>
              <a:gs pos="90000">
                <a:srgbClr val="0000FF"/>
              </a:gs>
            </a:gsLst>
            <a:lin ang="16200000" scaled="0"/>
            <a:tileRect/>
          </a:gradFill>
          <a:ln w="57150" cmpd="sng">
            <a:noFill/>
          </a:ln>
          <a:effectLst/>
        </p:spPr>
        <p:style>
          <a:lnRef idx="2">
            <a:schemeClr val="accent1"/>
          </a:lnRef>
          <a:fillRef idx="0">
            <a:schemeClr val="accent1"/>
          </a:fillRef>
          <a:effectRef idx="1">
            <a:schemeClr val="accent1"/>
          </a:effectRef>
          <a:fontRef idx="minor">
            <a:schemeClr val="tx1"/>
          </a:fontRef>
        </p:style>
        <p:txBody>
          <a:bodyPr lIns="64291" tIns="32146" rIns="64291" bIns="32146" rtlCol="0" anchor="ctr"/>
          <a:lstStyle/>
          <a:p>
            <a:pPr algn="ctr"/>
            <a:r>
              <a:rPr lang="en-US" sz="5000" dirty="0">
                <a:solidFill>
                  <a:srgbClr val="FFFFFF"/>
                </a:solidFill>
                <a:latin typeface="Marker Felt Thin"/>
              </a:rPr>
              <a:t>Surface</a:t>
            </a:r>
          </a:p>
        </p:txBody>
      </p:sp>
      <p:sp>
        <p:nvSpPr>
          <p:cNvPr id="7" name="Isosceles Triangle 5"/>
          <p:cNvSpPr/>
          <p:nvPr/>
        </p:nvSpPr>
        <p:spPr>
          <a:xfrm>
            <a:off x="3385382" y="96098"/>
            <a:ext cx="2307759" cy="2363868"/>
          </a:xfrm>
          <a:custGeom>
            <a:avLst/>
            <a:gdLst>
              <a:gd name="connsiteX0" fmla="*/ 0 w 2858008"/>
              <a:gd name="connsiteY0" fmla="*/ 2286679 h 2286679"/>
              <a:gd name="connsiteX1" fmla="*/ 1429004 w 2858008"/>
              <a:gd name="connsiteY1" fmla="*/ 0 h 2286679"/>
              <a:gd name="connsiteX2" fmla="*/ 2858008 w 2858008"/>
              <a:gd name="connsiteY2" fmla="*/ 2286679 h 2286679"/>
              <a:gd name="connsiteX3" fmla="*/ 0 w 2858008"/>
              <a:gd name="connsiteY3" fmla="*/ 2286679 h 2286679"/>
              <a:gd name="connsiteX0" fmla="*/ 0 w 2861183"/>
              <a:gd name="connsiteY0" fmla="*/ 2296204 h 2296204"/>
              <a:gd name="connsiteX1" fmla="*/ 1432179 w 2861183"/>
              <a:gd name="connsiteY1" fmla="*/ 0 h 2296204"/>
              <a:gd name="connsiteX2" fmla="*/ 2861183 w 2861183"/>
              <a:gd name="connsiteY2" fmla="*/ 2286679 h 2296204"/>
              <a:gd name="connsiteX3" fmla="*/ 0 w 2861183"/>
              <a:gd name="connsiteY3" fmla="*/ 2296204 h 2296204"/>
              <a:gd name="connsiteX0" fmla="*/ 0 w 2873605"/>
              <a:gd name="connsiteY0" fmla="*/ 2293029 h 2293029"/>
              <a:gd name="connsiteX1" fmla="*/ 1444601 w 2873605"/>
              <a:gd name="connsiteY1" fmla="*/ 0 h 2293029"/>
              <a:gd name="connsiteX2" fmla="*/ 2873605 w 2873605"/>
              <a:gd name="connsiteY2" fmla="*/ 2286679 h 2293029"/>
              <a:gd name="connsiteX3" fmla="*/ 0 w 2873605"/>
              <a:gd name="connsiteY3" fmla="*/ 2293029 h 2293029"/>
              <a:gd name="connsiteX0" fmla="*/ 0 w 3022670"/>
              <a:gd name="connsiteY0" fmla="*/ 2276095 h 2286679"/>
              <a:gd name="connsiteX1" fmla="*/ 1593666 w 3022670"/>
              <a:gd name="connsiteY1" fmla="*/ 0 h 2286679"/>
              <a:gd name="connsiteX2" fmla="*/ 3022670 w 3022670"/>
              <a:gd name="connsiteY2" fmla="*/ 2286679 h 2286679"/>
              <a:gd name="connsiteX3" fmla="*/ 0 w 3022670"/>
              <a:gd name="connsiteY3" fmla="*/ 2276095 h 2286679"/>
              <a:gd name="connsiteX0" fmla="*/ 0 w 3043374"/>
              <a:gd name="connsiteY0" fmla="*/ 2271861 h 2286679"/>
              <a:gd name="connsiteX1" fmla="*/ 1614370 w 3043374"/>
              <a:gd name="connsiteY1" fmla="*/ 0 h 2286679"/>
              <a:gd name="connsiteX2" fmla="*/ 3043374 w 3043374"/>
              <a:gd name="connsiteY2" fmla="*/ 2286679 h 2286679"/>
              <a:gd name="connsiteX3" fmla="*/ 0 w 3043374"/>
              <a:gd name="connsiteY3" fmla="*/ 2271861 h 2286679"/>
              <a:gd name="connsiteX0" fmla="*/ 0 w 3175877"/>
              <a:gd name="connsiteY0" fmla="*/ 2271861 h 2303612"/>
              <a:gd name="connsiteX1" fmla="*/ 1614370 w 3175877"/>
              <a:gd name="connsiteY1" fmla="*/ 0 h 2303612"/>
              <a:gd name="connsiteX2" fmla="*/ 3175877 w 3175877"/>
              <a:gd name="connsiteY2" fmla="*/ 2303612 h 2303612"/>
              <a:gd name="connsiteX3" fmla="*/ 0 w 3175877"/>
              <a:gd name="connsiteY3" fmla="*/ 2271861 h 2303612"/>
              <a:gd name="connsiteX0" fmla="*/ 0 w 3175877"/>
              <a:gd name="connsiteY0" fmla="*/ 2703661 h 2735412"/>
              <a:gd name="connsiteX1" fmla="*/ 1593666 w 3175877"/>
              <a:gd name="connsiteY1" fmla="*/ 0 h 2735412"/>
              <a:gd name="connsiteX2" fmla="*/ 3175877 w 3175877"/>
              <a:gd name="connsiteY2" fmla="*/ 2735412 h 2735412"/>
              <a:gd name="connsiteX3" fmla="*/ 0 w 3175877"/>
              <a:gd name="connsiteY3" fmla="*/ 2703661 h 2735412"/>
              <a:gd name="connsiteX0" fmla="*/ 0 w 3175877"/>
              <a:gd name="connsiteY0" fmla="*/ 3330194 h 3361945"/>
              <a:gd name="connsiteX1" fmla="*/ 1593666 w 3175877"/>
              <a:gd name="connsiteY1" fmla="*/ 0 h 3361945"/>
              <a:gd name="connsiteX2" fmla="*/ 3175877 w 3175877"/>
              <a:gd name="connsiteY2" fmla="*/ 3361945 h 3361945"/>
              <a:gd name="connsiteX3" fmla="*/ 0 w 3175877"/>
              <a:gd name="connsiteY3" fmla="*/ 3330194 h 3361945"/>
              <a:gd name="connsiteX0" fmla="*/ 0 w 3192347"/>
              <a:gd name="connsiteY0" fmla="*/ 3330194 h 3361945"/>
              <a:gd name="connsiteX1" fmla="*/ 1610136 w 3192347"/>
              <a:gd name="connsiteY1" fmla="*/ 0 h 3361945"/>
              <a:gd name="connsiteX2" fmla="*/ 3192347 w 3192347"/>
              <a:gd name="connsiteY2" fmla="*/ 3361945 h 3361945"/>
              <a:gd name="connsiteX3" fmla="*/ 0 w 3192347"/>
              <a:gd name="connsiteY3" fmla="*/ 3330194 h 3361945"/>
            </a:gdLst>
            <a:ahLst/>
            <a:cxnLst>
              <a:cxn ang="0">
                <a:pos x="connsiteX0" y="connsiteY0"/>
              </a:cxn>
              <a:cxn ang="0">
                <a:pos x="connsiteX1" y="connsiteY1"/>
              </a:cxn>
              <a:cxn ang="0">
                <a:pos x="connsiteX2" y="connsiteY2"/>
              </a:cxn>
              <a:cxn ang="0">
                <a:pos x="connsiteX3" y="connsiteY3"/>
              </a:cxn>
            </a:cxnLst>
            <a:rect l="l" t="t" r="r" b="b"/>
            <a:pathLst>
              <a:path w="3192347" h="3361945">
                <a:moveTo>
                  <a:pt x="0" y="3330194"/>
                </a:moveTo>
                <a:lnTo>
                  <a:pt x="1610136" y="0"/>
                </a:lnTo>
                <a:lnTo>
                  <a:pt x="3192347" y="3361945"/>
                </a:lnTo>
                <a:lnTo>
                  <a:pt x="0" y="3330194"/>
                </a:lnTo>
                <a:close/>
              </a:path>
            </a:pathLst>
          </a:cu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wrap="none" lIns="0" tIns="32146" rIns="0" bIns="353603" rtlCol="0" anchor="b" anchorCtr="1"/>
          <a:lstStyle/>
          <a:p>
            <a:pPr algn="ctr"/>
            <a:r>
              <a:rPr lang="en-US" sz="3000" dirty="0">
                <a:solidFill>
                  <a:srgbClr val="FFFFFF"/>
                </a:solidFill>
                <a:latin typeface="Marker Felt Thin"/>
              </a:rPr>
              <a:t>Transfer</a:t>
            </a:r>
            <a:endParaRPr lang="en-US" sz="3000" dirty="0">
              <a:solidFill>
                <a:srgbClr val="FFFFFF"/>
              </a:solidFill>
              <a:latin typeface="Calibri"/>
            </a:endParaRPr>
          </a:p>
        </p:txBody>
      </p:sp>
      <p:sp>
        <p:nvSpPr>
          <p:cNvPr id="8" name="Freeform 7"/>
          <p:cNvSpPr/>
          <p:nvPr/>
        </p:nvSpPr>
        <p:spPr>
          <a:xfrm>
            <a:off x="2771407" y="2426297"/>
            <a:ext cx="3565473" cy="1294914"/>
          </a:xfrm>
          <a:custGeom>
            <a:avLst/>
            <a:gdLst>
              <a:gd name="connsiteX0" fmla="*/ 0 w 4741334"/>
              <a:gd name="connsiteY0" fmla="*/ 1676400 h 1676400"/>
              <a:gd name="connsiteX1" fmla="*/ 4741334 w 4741334"/>
              <a:gd name="connsiteY1" fmla="*/ 1667933 h 1676400"/>
              <a:gd name="connsiteX2" fmla="*/ 3725334 w 4741334"/>
              <a:gd name="connsiteY2" fmla="*/ 0 h 1676400"/>
              <a:gd name="connsiteX3" fmla="*/ 999067 w 4741334"/>
              <a:gd name="connsiteY3" fmla="*/ 16933 h 1676400"/>
              <a:gd name="connsiteX4" fmla="*/ 0 w 4741334"/>
              <a:gd name="connsiteY4" fmla="*/ 1676400 h 1676400"/>
              <a:gd name="connsiteX0" fmla="*/ 0 w 4741334"/>
              <a:gd name="connsiteY0" fmla="*/ 1676400 h 1679614"/>
              <a:gd name="connsiteX1" fmla="*/ 4741334 w 4741334"/>
              <a:gd name="connsiteY1" fmla="*/ 1679614 h 1679614"/>
              <a:gd name="connsiteX2" fmla="*/ 3725334 w 4741334"/>
              <a:gd name="connsiteY2" fmla="*/ 0 h 1679614"/>
              <a:gd name="connsiteX3" fmla="*/ 999067 w 4741334"/>
              <a:gd name="connsiteY3" fmla="*/ 16933 h 1679614"/>
              <a:gd name="connsiteX4" fmla="*/ 0 w 4741334"/>
              <a:gd name="connsiteY4" fmla="*/ 1676400 h 1679614"/>
              <a:gd name="connsiteX0" fmla="*/ 0 w 4750257"/>
              <a:gd name="connsiteY0" fmla="*/ 1676400 h 1679614"/>
              <a:gd name="connsiteX1" fmla="*/ 4750257 w 4750257"/>
              <a:gd name="connsiteY1" fmla="*/ 1679614 h 1679614"/>
              <a:gd name="connsiteX2" fmla="*/ 3725334 w 4750257"/>
              <a:gd name="connsiteY2" fmla="*/ 0 h 1679614"/>
              <a:gd name="connsiteX3" fmla="*/ 999067 w 4750257"/>
              <a:gd name="connsiteY3" fmla="*/ 16933 h 1679614"/>
              <a:gd name="connsiteX4" fmla="*/ 0 w 4750257"/>
              <a:gd name="connsiteY4" fmla="*/ 1676400 h 1679614"/>
              <a:gd name="connsiteX0" fmla="*/ 0 w 4750257"/>
              <a:gd name="connsiteY0" fmla="*/ 1699761 h 1702975"/>
              <a:gd name="connsiteX1" fmla="*/ 4750257 w 4750257"/>
              <a:gd name="connsiteY1" fmla="*/ 1702975 h 1702975"/>
              <a:gd name="connsiteX2" fmla="*/ 3725334 w 4750257"/>
              <a:gd name="connsiteY2" fmla="*/ 0 h 1702975"/>
              <a:gd name="connsiteX3" fmla="*/ 999067 w 4750257"/>
              <a:gd name="connsiteY3" fmla="*/ 40294 h 1702975"/>
              <a:gd name="connsiteX4" fmla="*/ 0 w 4750257"/>
              <a:gd name="connsiteY4" fmla="*/ 1699761 h 1702975"/>
              <a:gd name="connsiteX0" fmla="*/ 0 w 4750257"/>
              <a:gd name="connsiteY0" fmla="*/ 1682240 h 1685454"/>
              <a:gd name="connsiteX1" fmla="*/ 4750257 w 4750257"/>
              <a:gd name="connsiteY1" fmla="*/ 1685454 h 1685454"/>
              <a:gd name="connsiteX2" fmla="*/ 3713437 w 4750257"/>
              <a:gd name="connsiteY2" fmla="*/ 0 h 1685454"/>
              <a:gd name="connsiteX3" fmla="*/ 999067 w 4750257"/>
              <a:gd name="connsiteY3" fmla="*/ 22773 h 1685454"/>
              <a:gd name="connsiteX4" fmla="*/ 0 w 4750257"/>
              <a:gd name="connsiteY4" fmla="*/ 1682240 h 1685454"/>
              <a:gd name="connsiteX0" fmla="*/ 0 w 4750257"/>
              <a:gd name="connsiteY0" fmla="*/ 1690616 h 1693830"/>
              <a:gd name="connsiteX1" fmla="*/ 4750257 w 4750257"/>
              <a:gd name="connsiteY1" fmla="*/ 1693830 h 1693830"/>
              <a:gd name="connsiteX2" fmla="*/ 3713437 w 4750257"/>
              <a:gd name="connsiteY2" fmla="*/ 8376 h 1693830"/>
              <a:gd name="connsiteX3" fmla="*/ 824579 w 4750257"/>
              <a:gd name="connsiteY3" fmla="*/ 0 h 1693830"/>
              <a:gd name="connsiteX4" fmla="*/ 0 w 4750257"/>
              <a:gd name="connsiteY4" fmla="*/ 1690616 h 1693830"/>
              <a:gd name="connsiteX0" fmla="*/ 0 w 4750257"/>
              <a:gd name="connsiteY0" fmla="*/ 1713388 h 1716602"/>
              <a:gd name="connsiteX1" fmla="*/ 4750257 w 4750257"/>
              <a:gd name="connsiteY1" fmla="*/ 1716602 h 1716602"/>
              <a:gd name="connsiteX2" fmla="*/ 3903789 w 4750257"/>
              <a:gd name="connsiteY2" fmla="*/ 0 h 1716602"/>
              <a:gd name="connsiteX3" fmla="*/ 824579 w 4750257"/>
              <a:gd name="connsiteY3" fmla="*/ 22772 h 1716602"/>
              <a:gd name="connsiteX4" fmla="*/ 0 w 4750257"/>
              <a:gd name="connsiteY4" fmla="*/ 1713388 h 1716602"/>
              <a:gd name="connsiteX0" fmla="*/ 0 w 4750257"/>
              <a:gd name="connsiteY0" fmla="*/ 1690616 h 1693830"/>
              <a:gd name="connsiteX1" fmla="*/ 4750257 w 4750257"/>
              <a:gd name="connsiteY1" fmla="*/ 1693830 h 1693830"/>
              <a:gd name="connsiteX2" fmla="*/ 3887926 w 4750257"/>
              <a:gd name="connsiteY2" fmla="*/ 39524 h 1693830"/>
              <a:gd name="connsiteX3" fmla="*/ 824579 w 4750257"/>
              <a:gd name="connsiteY3" fmla="*/ 0 h 1693830"/>
              <a:gd name="connsiteX4" fmla="*/ 0 w 4750257"/>
              <a:gd name="connsiteY4" fmla="*/ 1690616 h 169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0257" h="1693830">
                <a:moveTo>
                  <a:pt x="0" y="1690616"/>
                </a:moveTo>
                <a:lnTo>
                  <a:pt x="4750257" y="1693830"/>
                </a:lnTo>
                <a:lnTo>
                  <a:pt x="3887926" y="39524"/>
                </a:lnTo>
                <a:lnTo>
                  <a:pt x="824579" y="0"/>
                </a:lnTo>
                <a:lnTo>
                  <a:pt x="0" y="1690616"/>
                </a:lnTo>
                <a:close/>
              </a:path>
            </a:pathLst>
          </a:custGeom>
          <a:gradFill flip="none" rotWithShape="1">
            <a:gsLst>
              <a:gs pos="0">
                <a:srgbClr val="0000FF"/>
              </a:gs>
              <a:gs pos="100000">
                <a:srgbClr val="008000"/>
              </a:gs>
              <a:gs pos="95000">
                <a:srgbClr val="008000"/>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lIns="64291" tIns="321457" rIns="64291" bIns="0" rtlCol="0" anchor="ctr"/>
          <a:lstStyle/>
          <a:p>
            <a:pPr algn="ctr"/>
            <a:r>
              <a:rPr lang="en-US" sz="4200" dirty="0">
                <a:solidFill>
                  <a:srgbClr val="FFFFFF"/>
                </a:solidFill>
                <a:latin typeface="Marker Felt Thin"/>
              </a:rPr>
              <a:t>Deep</a:t>
            </a:r>
            <a:endParaRPr lang="en-US" sz="4200" dirty="0">
              <a:solidFill>
                <a:srgbClr val="FFFFFF"/>
              </a:solidFill>
              <a:latin typeface="Calibri"/>
            </a:endParaRPr>
          </a:p>
        </p:txBody>
      </p:sp>
    </p:spTree>
    <p:extLst>
      <p:ext uri="{BB962C8B-B14F-4D97-AF65-F5344CB8AC3E}">
        <p14:creationId xmlns:p14="http://schemas.microsoft.com/office/powerpoint/2010/main" val="13410168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10000"/>
            <a:ext cx="9144000" cy="3048000"/>
          </a:xfrm>
          <a:prstGeom prst="rect">
            <a:avLst/>
          </a:prstGeom>
        </p:spPr>
      </p:pic>
      <p:sp>
        <p:nvSpPr>
          <p:cNvPr id="5" name="TextBox 4"/>
          <p:cNvSpPr txBox="1"/>
          <p:nvPr/>
        </p:nvSpPr>
        <p:spPr>
          <a:xfrm>
            <a:off x="2602493" y="1685901"/>
            <a:ext cx="3946400" cy="861774"/>
          </a:xfrm>
          <a:prstGeom prst="rect">
            <a:avLst/>
          </a:prstGeom>
          <a:solidFill>
            <a:srgbClr val="FF0000"/>
          </a:solidFill>
        </p:spPr>
        <p:txBody>
          <a:bodyPr wrap="none" rtlCol="0">
            <a:spAutoFit/>
          </a:bodyPr>
          <a:lstStyle/>
          <a:p>
            <a:r>
              <a:rPr lang="en-US" sz="5000" dirty="0">
                <a:solidFill>
                  <a:prstClr val="black"/>
                </a:solidFill>
                <a:latin typeface="Calibri"/>
              </a:rPr>
              <a:t>Transfer Goals</a:t>
            </a:r>
          </a:p>
        </p:txBody>
      </p:sp>
    </p:spTree>
    <p:extLst>
      <p:ext uri="{BB962C8B-B14F-4D97-AF65-F5344CB8AC3E}">
        <p14:creationId xmlns:p14="http://schemas.microsoft.com/office/powerpoint/2010/main" val="2197043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428" y="2775344"/>
            <a:ext cx="5142275" cy="2446066"/>
          </a:xfrm>
          <a:prstGeom prst="rect">
            <a:avLst/>
          </a:prstGeom>
          <a:noFill/>
        </p:spPr>
        <p:txBody>
          <a:bodyPr wrap="square" rtlCol="0">
            <a:spAutoFit/>
          </a:bodyPr>
          <a:lstStyle/>
          <a:p>
            <a:endParaRPr lang="en-US" dirty="0">
              <a:solidFill>
                <a:prstClr val="black"/>
              </a:solidFill>
              <a:latin typeface="Calibri"/>
            </a:endParaRPr>
          </a:p>
        </p:txBody>
      </p:sp>
      <p:sp>
        <p:nvSpPr>
          <p:cNvPr id="6" name="TextBox 5"/>
          <p:cNvSpPr txBox="1"/>
          <p:nvPr/>
        </p:nvSpPr>
        <p:spPr>
          <a:xfrm rot="10800000" flipV="1">
            <a:off x="658333" y="675995"/>
            <a:ext cx="7632197" cy="50167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dirty="0">
                <a:solidFill>
                  <a:prstClr val="black"/>
                </a:solidFill>
                <a:latin typeface="ArialMT"/>
              </a:rPr>
              <a:t>“The ability to transfer is arguably the long-term aim of all education. You truly understand and excel when you can take what you have learned in one way or context and use it in another, on your own.” </a:t>
            </a:r>
          </a:p>
          <a:p>
            <a:r>
              <a:rPr lang="en-US" sz="4000" dirty="0">
                <a:solidFill>
                  <a:prstClr val="black"/>
                </a:solidFill>
                <a:latin typeface="ArialMT"/>
              </a:rPr>
              <a:t>(</a:t>
            </a:r>
            <a:r>
              <a:rPr lang="en-US" sz="4000" dirty="0" err="1">
                <a:solidFill>
                  <a:prstClr val="black"/>
                </a:solidFill>
                <a:latin typeface="ArialMT"/>
              </a:rPr>
              <a:t>McTighe</a:t>
            </a:r>
            <a:r>
              <a:rPr lang="en-US" sz="4000" dirty="0">
                <a:solidFill>
                  <a:prstClr val="black"/>
                </a:solidFill>
                <a:latin typeface="ArialMT"/>
              </a:rPr>
              <a:t> &amp; Wiggins, 2011)</a:t>
            </a:r>
            <a:endParaRPr lang="en-US" sz="4000" dirty="0">
              <a:solidFill>
                <a:prstClr val="black"/>
              </a:solidFill>
              <a:latin typeface="Calibri"/>
            </a:endParaRPr>
          </a:p>
        </p:txBody>
      </p:sp>
    </p:spTree>
    <p:extLst>
      <p:ext uri="{BB962C8B-B14F-4D97-AF65-F5344CB8AC3E}">
        <p14:creationId xmlns:p14="http://schemas.microsoft.com/office/powerpoint/2010/main" val="18878144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1"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9"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3"/>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16388" name="Text Box 14"/>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16389" name="Text Box 15"/>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16390" name="Text Box 16"/>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16391" name="Text Box 17"/>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16392" name="Text Box 18"/>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16393" name="Text Box 19"/>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16394" name="Text Box 20"/>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16395" name="Text Box 21"/>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16396" name="Text Box 22"/>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16397" name="Text Box 23"/>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16398" name="Text Box 24"/>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16399" name="Text Box 25"/>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16400" name="Text Box 26"/>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16401" name="Text Box 27"/>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16402" name="Line 28"/>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6403" name="Line 29"/>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6404" name="Line 30"/>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6405" name="Text Box 31"/>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16406" name="Text Box 32"/>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16407" name="Text Box 33"/>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16408" name="Text Box 34"/>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16409" name="Text Box 35"/>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16410" name="Rectangle 3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6411" name="Text Box 3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16412" name="Text Box 40"/>
          <p:cNvSpPr txBox="1">
            <a:spLocks noChangeArrowheads="1"/>
          </p:cNvSpPr>
          <p:nvPr/>
        </p:nvSpPr>
        <p:spPr bwMode="auto">
          <a:xfrm rot="-2849498">
            <a:off x="1796257" y="2042318"/>
            <a:ext cx="6413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16413" name="Text Box 41"/>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16414" name="Text Box 42"/>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Tree>
    <p:extLst>
      <p:ext uri="{BB962C8B-B14F-4D97-AF65-F5344CB8AC3E}">
        <p14:creationId xmlns:p14="http://schemas.microsoft.com/office/powerpoint/2010/main" val="13118493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Speaking &amp; Listening</a:t>
            </a:r>
            <a:endParaRPr lang="en-US" dirty="0"/>
          </a:p>
        </p:txBody>
      </p:sp>
      <p:sp>
        <p:nvSpPr>
          <p:cNvPr id="3" name="Content Placeholder 2"/>
          <p:cNvSpPr>
            <a:spLocks noGrp="1"/>
          </p:cNvSpPr>
          <p:nvPr>
            <p:ph idx="1"/>
          </p:nvPr>
        </p:nvSpPr>
        <p:spPr/>
        <p:txBody>
          <a:bodyPr>
            <a:normAutofit lnSpcReduction="10000"/>
          </a:bodyPr>
          <a:lstStyle/>
          <a:p>
            <a:pPr lvl="0"/>
            <a:r>
              <a:rPr lang="en-US" dirty="0"/>
              <a:t>9</a:t>
            </a:r>
            <a:r>
              <a:rPr lang="en-US" baseline="30000" dirty="0"/>
              <a:t>th</a:t>
            </a:r>
            <a:r>
              <a:rPr lang="en-US" dirty="0"/>
              <a:t> - Knowing how to listen to someone who knows something you don’t know and ask clarifying questions.</a:t>
            </a:r>
          </a:p>
          <a:p>
            <a:pPr lvl="0"/>
            <a:r>
              <a:rPr lang="en-US" dirty="0"/>
              <a:t>10</a:t>
            </a:r>
            <a:r>
              <a:rPr lang="en-US" baseline="30000" dirty="0"/>
              <a:t>th</a:t>
            </a:r>
            <a:r>
              <a:rPr lang="en-US" dirty="0"/>
              <a:t> - Being open and respectful enough to imagine that a new and strange idea is worth paying attention to.</a:t>
            </a:r>
          </a:p>
          <a:p>
            <a:pPr lvl="0"/>
            <a:r>
              <a:rPr lang="en-US" dirty="0"/>
              <a:t>Upper Division (11</a:t>
            </a:r>
            <a:r>
              <a:rPr lang="en-US" baseline="30000" dirty="0"/>
              <a:t>th</a:t>
            </a:r>
            <a:r>
              <a:rPr lang="en-US" dirty="0"/>
              <a:t> and 12</a:t>
            </a:r>
            <a:r>
              <a:rPr lang="en-US" baseline="30000" dirty="0"/>
              <a:t>th</a:t>
            </a:r>
            <a:r>
              <a:rPr lang="en-US" dirty="0"/>
              <a:t>) - Being inclined to ask questions about statements hiding widespread assumptions or confusions.</a:t>
            </a:r>
          </a:p>
          <a:p>
            <a:endParaRPr lang="en-US" dirty="0"/>
          </a:p>
        </p:txBody>
      </p:sp>
    </p:spTree>
    <p:extLst>
      <p:ext uri="{BB962C8B-B14F-4D97-AF65-F5344CB8AC3E}">
        <p14:creationId xmlns:p14="http://schemas.microsoft.com/office/powerpoint/2010/main" val="3991706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2167808" y="304800"/>
            <a:ext cx="6583854"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defTabSz="914400" eaLnBrk="0" fontAlgn="base" hangingPunct="0">
              <a:spcBef>
                <a:spcPct val="0"/>
              </a:spcBef>
              <a:spcAft>
                <a:spcPct val="0"/>
              </a:spcAft>
            </a:pPr>
            <a:r>
              <a:rPr lang="en-US" sz="4400" dirty="0">
                <a:solidFill>
                  <a:srgbClr val="000000"/>
                </a:solidFill>
                <a:latin typeface="Optima" charset="0"/>
                <a:ea typeface="ＭＳ Ｐゴシック" charset="0"/>
                <a:cs typeface="ＭＳ Ｐゴシック" charset="0"/>
              </a:rPr>
              <a:t>Ways to Facilitate </a:t>
            </a:r>
            <a:r>
              <a:rPr lang="en-US" sz="4400" b="1" dirty="0" smtClean="0">
                <a:solidFill>
                  <a:srgbClr val="000000"/>
                </a:solidFill>
                <a:latin typeface="Optima" charset="0"/>
                <a:ea typeface="ＭＳ Ｐゴシック" charset="0"/>
                <a:cs typeface="ＭＳ Ｐゴシック" charset="0"/>
              </a:rPr>
              <a:t>Transfer</a:t>
            </a:r>
            <a:endParaRPr lang="en-US" sz="4400" dirty="0">
              <a:solidFill>
                <a:srgbClr val="000000"/>
              </a:solidFill>
              <a:latin typeface="Optima" charset="0"/>
              <a:ea typeface="ＭＳ Ｐゴシック" charset="0"/>
              <a:cs typeface="ＭＳ Ｐゴシック" charset="0"/>
            </a:endParaRPr>
          </a:p>
        </p:txBody>
      </p:sp>
      <p:sp>
        <p:nvSpPr>
          <p:cNvPr id="161796" name="Text Box 4"/>
          <p:cNvSpPr txBox="1">
            <a:spLocks noChangeArrowheads="1"/>
          </p:cNvSpPr>
          <p:nvPr/>
        </p:nvSpPr>
        <p:spPr bwMode="auto">
          <a:xfrm>
            <a:off x="290711" y="1756595"/>
            <a:ext cx="82011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1">
                      <a:alpha val="74998"/>
                    </a:schemeClr>
                  </a:outerShdw>
                </a:effectLst>
              </a14:hiddenEffects>
            </a:ext>
          </a:extLst>
        </p:spPr>
        <p:txBody>
          <a:bodyPr wrap="square">
            <a:spAutoFit/>
          </a:bodyPr>
          <a:lstStyle/>
          <a:p>
            <a:r>
              <a:rPr lang="en-US" sz="2800" dirty="0"/>
              <a:t>Reading across documents to conceptually organize </a:t>
            </a:r>
            <a:r>
              <a:rPr lang="en-US" sz="2800" dirty="0" smtClean="0"/>
              <a:t>(</a:t>
            </a:r>
            <a:r>
              <a:rPr lang="en-US" sz="2800" i="1" dirty="0" smtClean="0"/>
              <a:t>d</a:t>
            </a:r>
            <a:r>
              <a:rPr lang="en-US" sz="2800" dirty="0" smtClean="0"/>
              <a:t>=0.85</a:t>
            </a:r>
            <a:r>
              <a:rPr lang="en-US" sz="2800" dirty="0"/>
              <a:t>)</a:t>
            </a:r>
          </a:p>
          <a:p>
            <a:r>
              <a:rPr lang="en-US" sz="2800" dirty="0"/>
              <a:t> </a:t>
            </a:r>
          </a:p>
          <a:p>
            <a:r>
              <a:rPr lang="en-US" sz="2800" dirty="0"/>
              <a:t>Formal </a:t>
            </a:r>
            <a:r>
              <a:rPr lang="en-US" sz="2800" dirty="0" smtClean="0"/>
              <a:t>discussion, including debates and Socratic seminars (</a:t>
            </a:r>
            <a:r>
              <a:rPr lang="en-US" sz="2800" i="1" dirty="0" smtClean="0"/>
              <a:t>d</a:t>
            </a:r>
            <a:r>
              <a:rPr lang="en-US" sz="2800" dirty="0" smtClean="0"/>
              <a:t>=0.82)</a:t>
            </a:r>
            <a:endParaRPr lang="en-US" sz="2800" dirty="0"/>
          </a:p>
          <a:p>
            <a:r>
              <a:rPr lang="en-US" sz="2800" dirty="0"/>
              <a:t> </a:t>
            </a:r>
          </a:p>
          <a:p>
            <a:r>
              <a:rPr lang="en-US" sz="2800" dirty="0"/>
              <a:t>Problem-solving teaching (</a:t>
            </a:r>
            <a:r>
              <a:rPr lang="en-US" sz="2800" i="1" dirty="0"/>
              <a:t>d</a:t>
            </a:r>
            <a:r>
              <a:rPr lang="en-US" sz="2800" dirty="0"/>
              <a:t>=0.61)</a:t>
            </a:r>
          </a:p>
          <a:p>
            <a:r>
              <a:rPr lang="en-US" sz="2800" dirty="0"/>
              <a:t> </a:t>
            </a:r>
          </a:p>
          <a:p>
            <a:r>
              <a:rPr lang="en-US" sz="2800" dirty="0"/>
              <a:t>Extended writing </a:t>
            </a:r>
            <a:r>
              <a:rPr lang="en-US" sz="2800" dirty="0" smtClean="0"/>
              <a:t>(</a:t>
            </a:r>
            <a:r>
              <a:rPr lang="en-US" sz="2800" i="1" dirty="0" smtClean="0"/>
              <a:t>d</a:t>
            </a:r>
            <a:r>
              <a:rPr lang="en-US" sz="2800" dirty="0" smtClean="0"/>
              <a:t>=0.43</a:t>
            </a:r>
            <a:r>
              <a:rPr lang="en-US" sz="2800" dirty="0"/>
              <a:t>)</a:t>
            </a:r>
            <a:r>
              <a:rPr lang="en-US" sz="2800" dirty="0" smtClean="0">
                <a:effectLst/>
              </a:rPr>
              <a:t> </a:t>
            </a:r>
            <a:endParaRPr lang="en-US" sz="2800" dirty="0">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4731337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thank yo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607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29073" y="6022840"/>
            <a:ext cx="4814138" cy="461665"/>
          </a:xfrm>
          <a:prstGeom prst="rect">
            <a:avLst/>
          </a:prstGeom>
          <a:noFill/>
        </p:spPr>
        <p:txBody>
          <a:bodyPr wrap="none" rtlCol="0">
            <a:spAutoFit/>
          </a:bodyPr>
          <a:lstStyle/>
          <a:p>
            <a:r>
              <a:rPr lang="en-US" sz="2400" dirty="0" smtClean="0">
                <a:solidFill>
                  <a:srgbClr val="000000"/>
                </a:solidFill>
                <a:latin typeface="Arial"/>
                <a:ea typeface="ＭＳ Ｐゴシック"/>
                <a:cs typeface="ＭＳ Ｐゴシック"/>
                <a:hlinkClick r:id="rId4"/>
              </a:rPr>
              <a:t>www.fisherandfrey.com</a:t>
            </a:r>
            <a:r>
              <a:rPr lang="en-US" sz="2400" dirty="0">
                <a:solidFill>
                  <a:srgbClr val="000000"/>
                </a:solidFill>
                <a:latin typeface="Arial"/>
                <a:ea typeface="ＭＳ Ｐゴシック"/>
                <a:cs typeface="ＭＳ Ｐゴシック"/>
              </a:rPr>
              <a:t> </a:t>
            </a:r>
            <a:r>
              <a:rPr lang="en-US" sz="2400" dirty="0" smtClean="0">
                <a:solidFill>
                  <a:srgbClr val="000000"/>
                </a:solidFill>
                <a:latin typeface="Arial"/>
                <a:ea typeface="ＭＳ Ｐゴシック"/>
                <a:cs typeface="ＭＳ Ｐゴシック"/>
              </a:rPr>
              <a:t>			</a:t>
            </a:r>
            <a:endParaRPr lang="en-US" sz="2400" dirty="0">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8033025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19460"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19461"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19462"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19463"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19464"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19465"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19466"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19467"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19468"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19469"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19470"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19471"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19472"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19473"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19474"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75"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76"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77"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19478"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19479"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19480"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19481"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19482"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9483"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19484" name="Text Box 29"/>
          <p:cNvSpPr txBox="1">
            <a:spLocks noChangeArrowheads="1"/>
          </p:cNvSpPr>
          <p:nvPr/>
        </p:nvSpPr>
        <p:spPr bwMode="auto">
          <a:xfrm rot="-2849498">
            <a:off x="1789907" y="2042318"/>
            <a:ext cx="6413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19485"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19486"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19487" name="Line 32"/>
          <p:cNvSpPr>
            <a:spLocks noChangeShapeType="1"/>
          </p:cNvSpPr>
          <p:nvPr/>
        </p:nvSpPr>
        <p:spPr bwMode="auto">
          <a:xfrm flipH="1" flipV="1">
            <a:off x="1676400" y="3657600"/>
            <a:ext cx="2590800" cy="838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7181648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1"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9"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13"/>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1508" name="Text Box 14"/>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1509" name="Text Box 15"/>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21510" name="Text Box 16"/>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1511" name="Text Box 17"/>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1512" name="Text Box 18"/>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21513" name="Text Box 19"/>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21514" name="Text Box 20"/>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21515" name="Text Box 21"/>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21516" name="Text Box 22"/>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21517" name="Text Box 23"/>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21518" name="Text Box 24"/>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21519" name="Text Box 25"/>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21520" name="Text Box 26"/>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21521" name="Text Box 27"/>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21522" name="Line 28"/>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1523" name="Line 29"/>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1524" name="Line 30"/>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1525" name="Text Box 31"/>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21526" name="Text Box 32"/>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21527" name="Text Box 33"/>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21528" name="Text Box 34"/>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21529" name="Text Box 35"/>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21530" name="Rectangle 3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1531" name="Text Box 3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21532" name="Text Box 40"/>
          <p:cNvSpPr txBox="1">
            <a:spLocks noChangeArrowheads="1"/>
          </p:cNvSpPr>
          <p:nvPr/>
        </p:nvSpPr>
        <p:spPr bwMode="auto">
          <a:xfrm rot="-2849498">
            <a:off x="1796257" y="2042318"/>
            <a:ext cx="6413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21533" name="Text Box 41"/>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21534" name="Text Box 42"/>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21536" name="Line 32"/>
          <p:cNvSpPr>
            <a:spLocks noChangeShapeType="1"/>
          </p:cNvSpPr>
          <p:nvPr/>
        </p:nvSpPr>
        <p:spPr bwMode="auto">
          <a:xfrm flipH="1" flipV="1">
            <a:off x="1828800" y="2057400"/>
            <a:ext cx="2514600" cy="2438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289642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3"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5604" name="Text Box 5"/>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5605" name="Text Box 6"/>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25606" name="Text Box 7"/>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5607" name="Text Box 8"/>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5608" name="Text Box 9"/>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25609" name="Text Box 10"/>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25610" name="Text Box 11"/>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25611" name="Text Box 12"/>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25612" name="Text Box 13"/>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25613" name="Text Box 14"/>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25614" name="Text Box 15"/>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25615" name="Text Box 16"/>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25616" name="Text Box 17"/>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25617" name="Text Box 18"/>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25618" name="Line 19"/>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19" name="Line 20"/>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20" name="Line 21"/>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21" name="Text Box 22"/>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25622" name="Text Box 23"/>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25623" name="Text Box 24"/>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25624" name="Text Box 25"/>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25625" name="Text Box 26"/>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25626" name="Rectangle 2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5627" name="Text Box 2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25628" name="Text Box 29"/>
          <p:cNvSpPr txBox="1">
            <a:spLocks noChangeArrowheads="1"/>
          </p:cNvSpPr>
          <p:nvPr/>
        </p:nvSpPr>
        <p:spPr bwMode="auto">
          <a:xfrm rot="-2849498">
            <a:off x="1783557" y="2042318"/>
            <a:ext cx="6413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25629" name="Text Box 30"/>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25630" name="Text Box 31"/>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25631" name="Line 32"/>
          <p:cNvSpPr>
            <a:spLocks noChangeShapeType="1"/>
          </p:cNvSpPr>
          <p:nvPr/>
        </p:nvSpPr>
        <p:spPr bwMode="auto">
          <a:xfrm flipH="1" flipV="1">
            <a:off x="3048000" y="1600200"/>
            <a:ext cx="1295400" cy="2819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6908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1" descr="half_cir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8839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9" descr="QS_half_circle_447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5400000">
            <a:off x="3071019" y="205581"/>
            <a:ext cx="2949575"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13"/>
          <p:cNvSpPr txBox="1">
            <a:spLocks noChangeArrowheads="1"/>
          </p:cNvSpPr>
          <p:nvPr/>
        </p:nvSpPr>
        <p:spPr bwMode="auto">
          <a:xfrm rot="-4568386">
            <a:off x="330993" y="3707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9700" name="Text Box 14"/>
          <p:cNvSpPr txBox="1">
            <a:spLocks noChangeArrowheads="1"/>
          </p:cNvSpPr>
          <p:nvPr/>
        </p:nvSpPr>
        <p:spPr bwMode="auto">
          <a:xfrm rot="-4238177">
            <a:off x="559593" y="2945607"/>
            <a:ext cx="7096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9701" name="Text Box 15"/>
          <p:cNvSpPr txBox="1">
            <a:spLocks noChangeArrowheads="1"/>
          </p:cNvSpPr>
          <p:nvPr/>
        </p:nvSpPr>
        <p:spPr bwMode="auto">
          <a:xfrm rot="-3404509">
            <a:off x="9913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0.0</a:t>
            </a:r>
          </a:p>
        </p:txBody>
      </p:sp>
      <p:sp>
        <p:nvSpPr>
          <p:cNvPr id="29702" name="Text Box 16"/>
          <p:cNvSpPr txBox="1">
            <a:spLocks noChangeArrowheads="1"/>
          </p:cNvSpPr>
          <p:nvPr/>
        </p:nvSpPr>
        <p:spPr bwMode="auto">
          <a:xfrm rot="-2794318">
            <a:off x="1448593" y="1599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0.1</a:t>
            </a:r>
          </a:p>
        </p:txBody>
      </p:sp>
      <p:sp>
        <p:nvSpPr>
          <p:cNvPr id="29703" name="Text Box 17"/>
          <p:cNvSpPr txBox="1">
            <a:spLocks noChangeArrowheads="1"/>
          </p:cNvSpPr>
          <p:nvPr/>
        </p:nvSpPr>
        <p:spPr bwMode="auto">
          <a:xfrm rot="-2178269">
            <a:off x="2057400" y="1066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0.2</a:t>
            </a:r>
          </a:p>
        </p:txBody>
      </p:sp>
      <p:sp>
        <p:nvSpPr>
          <p:cNvPr id="29704" name="Text Box 18"/>
          <p:cNvSpPr txBox="1">
            <a:spLocks noChangeArrowheads="1"/>
          </p:cNvSpPr>
          <p:nvPr/>
        </p:nvSpPr>
        <p:spPr bwMode="auto">
          <a:xfrm rot="-1536823">
            <a:off x="2667000" y="6858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0.3</a:t>
            </a:r>
          </a:p>
        </p:txBody>
      </p:sp>
      <p:sp>
        <p:nvSpPr>
          <p:cNvPr id="29705" name="Text Box 19"/>
          <p:cNvSpPr txBox="1">
            <a:spLocks noChangeArrowheads="1"/>
          </p:cNvSpPr>
          <p:nvPr/>
        </p:nvSpPr>
        <p:spPr bwMode="auto">
          <a:xfrm rot="-588962">
            <a:off x="3581400" y="457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0.4</a:t>
            </a:r>
          </a:p>
        </p:txBody>
      </p:sp>
      <p:sp>
        <p:nvSpPr>
          <p:cNvPr id="29706" name="Text Box 20"/>
          <p:cNvSpPr txBox="1">
            <a:spLocks noChangeArrowheads="1"/>
          </p:cNvSpPr>
          <p:nvPr/>
        </p:nvSpPr>
        <p:spPr bwMode="auto">
          <a:xfrm>
            <a:off x="4343400" y="381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0.5</a:t>
            </a:r>
          </a:p>
        </p:txBody>
      </p:sp>
      <p:sp>
        <p:nvSpPr>
          <p:cNvPr id="29707" name="Text Box 21"/>
          <p:cNvSpPr txBox="1">
            <a:spLocks noChangeArrowheads="1"/>
          </p:cNvSpPr>
          <p:nvPr/>
        </p:nvSpPr>
        <p:spPr bwMode="auto">
          <a:xfrm rot="761032">
            <a:off x="5105400" y="5334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0.6</a:t>
            </a:r>
          </a:p>
        </p:txBody>
      </p:sp>
      <p:sp>
        <p:nvSpPr>
          <p:cNvPr id="29708" name="Text Box 22"/>
          <p:cNvSpPr txBox="1">
            <a:spLocks noChangeArrowheads="1"/>
          </p:cNvSpPr>
          <p:nvPr/>
        </p:nvSpPr>
        <p:spPr bwMode="auto">
          <a:xfrm rot="1344672">
            <a:off x="5867400" y="7620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0.7</a:t>
            </a:r>
          </a:p>
        </p:txBody>
      </p:sp>
      <p:sp>
        <p:nvSpPr>
          <p:cNvPr id="29709" name="Text Box 23"/>
          <p:cNvSpPr txBox="1">
            <a:spLocks noChangeArrowheads="1"/>
          </p:cNvSpPr>
          <p:nvPr/>
        </p:nvSpPr>
        <p:spPr bwMode="auto">
          <a:xfrm rot="2129179">
            <a:off x="6477000" y="1219200"/>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0.8</a:t>
            </a:r>
          </a:p>
        </p:txBody>
      </p:sp>
      <p:sp>
        <p:nvSpPr>
          <p:cNvPr id="29710" name="Text Box 24"/>
          <p:cNvSpPr txBox="1">
            <a:spLocks noChangeArrowheads="1"/>
          </p:cNvSpPr>
          <p:nvPr/>
        </p:nvSpPr>
        <p:spPr bwMode="auto">
          <a:xfrm rot="2947126">
            <a:off x="6934993" y="1675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0.9</a:t>
            </a:r>
          </a:p>
        </p:txBody>
      </p:sp>
      <p:sp>
        <p:nvSpPr>
          <p:cNvPr id="29711" name="Text Box 25"/>
          <p:cNvSpPr txBox="1">
            <a:spLocks noChangeArrowheads="1"/>
          </p:cNvSpPr>
          <p:nvPr/>
        </p:nvSpPr>
        <p:spPr bwMode="auto">
          <a:xfrm rot="3663863">
            <a:off x="7392193" y="22090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1.0</a:t>
            </a:r>
          </a:p>
        </p:txBody>
      </p:sp>
      <p:sp>
        <p:nvSpPr>
          <p:cNvPr id="29712" name="Text Box 26"/>
          <p:cNvSpPr txBox="1">
            <a:spLocks noChangeArrowheads="1"/>
          </p:cNvSpPr>
          <p:nvPr/>
        </p:nvSpPr>
        <p:spPr bwMode="auto">
          <a:xfrm rot="4448000">
            <a:off x="7696993" y="28186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1.1</a:t>
            </a:r>
          </a:p>
        </p:txBody>
      </p:sp>
      <p:sp>
        <p:nvSpPr>
          <p:cNvPr id="29713" name="Text Box 27"/>
          <p:cNvSpPr txBox="1">
            <a:spLocks noChangeArrowheads="1"/>
          </p:cNvSpPr>
          <p:nvPr/>
        </p:nvSpPr>
        <p:spPr bwMode="auto">
          <a:xfrm rot="4402713">
            <a:off x="7925593" y="3504407"/>
            <a:ext cx="608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a:solidFill>
                  <a:srgbClr val="000000"/>
                </a:solidFill>
              </a:rPr>
              <a:t>1.2</a:t>
            </a:r>
          </a:p>
        </p:txBody>
      </p:sp>
      <p:sp>
        <p:nvSpPr>
          <p:cNvPr id="29714" name="Line 28"/>
          <p:cNvSpPr>
            <a:spLocks noChangeShapeType="1"/>
          </p:cNvSpPr>
          <p:nvPr/>
        </p:nvSpPr>
        <p:spPr bwMode="auto">
          <a:xfrm flipH="1" flipV="1">
            <a:off x="2209800" y="2895600"/>
            <a:ext cx="2133600" cy="1600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9715" name="Line 29"/>
          <p:cNvSpPr>
            <a:spLocks noChangeShapeType="1"/>
          </p:cNvSpPr>
          <p:nvPr/>
        </p:nvSpPr>
        <p:spPr bwMode="auto">
          <a:xfrm flipH="1" flipV="1">
            <a:off x="2819400" y="2209800"/>
            <a:ext cx="1524000" cy="2286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9716" name="Line 30"/>
          <p:cNvSpPr>
            <a:spLocks noChangeShapeType="1"/>
          </p:cNvSpPr>
          <p:nvPr/>
        </p:nvSpPr>
        <p:spPr bwMode="auto">
          <a:xfrm flipH="1" flipV="1">
            <a:off x="4038600" y="1600200"/>
            <a:ext cx="304800" cy="2895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9717" name="Text Box 31"/>
          <p:cNvSpPr txBox="1">
            <a:spLocks noChangeArrowheads="1"/>
          </p:cNvSpPr>
          <p:nvPr/>
        </p:nvSpPr>
        <p:spPr bwMode="auto">
          <a:xfrm>
            <a:off x="2041525" y="3900488"/>
            <a:ext cx="1498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Reverse effects</a:t>
            </a:r>
          </a:p>
        </p:txBody>
      </p:sp>
      <p:sp>
        <p:nvSpPr>
          <p:cNvPr id="29718" name="Text Box 32"/>
          <p:cNvSpPr txBox="1">
            <a:spLocks noChangeArrowheads="1"/>
          </p:cNvSpPr>
          <p:nvPr/>
        </p:nvSpPr>
        <p:spPr bwMode="auto">
          <a:xfrm rot="2719329">
            <a:off x="2164556" y="3093244"/>
            <a:ext cx="20716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Developmental effects</a:t>
            </a:r>
            <a:endParaRPr lang="en-US" sz="1400">
              <a:solidFill>
                <a:srgbClr val="000000"/>
              </a:solidFill>
            </a:endParaRPr>
          </a:p>
        </p:txBody>
      </p:sp>
      <p:sp>
        <p:nvSpPr>
          <p:cNvPr id="29719" name="Text Box 33"/>
          <p:cNvSpPr txBox="1">
            <a:spLocks noChangeArrowheads="1"/>
          </p:cNvSpPr>
          <p:nvPr/>
        </p:nvSpPr>
        <p:spPr bwMode="auto">
          <a:xfrm rot="3975396">
            <a:off x="2989262" y="2725738"/>
            <a:ext cx="14890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Teacher effects</a:t>
            </a:r>
          </a:p>
        </p:txBody>
      </p:sp>
      <p:sp>
        <p:nvSpPr>
          <p:cNvPr id="29720" name="Text Box 34"/>
          <p:cNvSpPr txBox="1">
            <a:spLocks noChangeArrowheads="1"/>
          </p:cNvSpPr>
          <p:nvPr/>
        </p:nvSpPr>
        <p:spPr bwMode="auto">
          <a:xfrm>
            <a:off x="4648200" y="3886200"/>
            <a:ext cx="2130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b="1">
                <a:solidFill>
                  <a:srgbClr val="000000"/>
                </a:solidFill>
              </a:rPr>
              <a:t>Zone of desired effects</a:t>
            </a:r>
          </a:p>
        </p:txBody>
      </p:sp>
      <p:sp>
        <p:nvSpPr>
          <p:cNvPr id="29721" name="Text Box 35"/>
          <p:cNvSpPr txBox="1">
            <a:spLocks noChangeArrowheads="1"/>
          </p:cNvSpPr>
          <p:nvPr/>
        </p:nvSpPr>
        <p:spPr bwMode="auto">
          <a:xfrm>
            <a:off x="762000" y="6172200"/>
            <a:ext cx="7853363"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400">
                <a:solidFill>
                  <a:srgbClr val="000000"/>
                </a:solidFill>
              </a:rPr>
              <a:t>Hattie, J. (2009). </a:t>
            </a:r>
            <a:r>
              <a:rPr lang="en-US" sz="1400" i="1">
                <a:solidFill>
                  <a:srgbClr val="000000"/>
                </a:solidFill>
              </a:rPr>
              <a:t>Visible learning: A synthesis of over 800 meta-analyses related to achievement</a:t>
            </a:r>
            <a:r>
              <a:rPr lang="en-US" sz="1400">
                <a:solidFill>
                  <a:srgbClr val="000000"/>
                </a:solidFill>
              </a:rPr>
              <a:t>. </a:t>
            </a:r>
          </a:p>
          <a:p>
            <a:pPr defTabSz="914400" eaLnBrk="0" fontAlgn="base" hangingPunct="0">
              <a:spcBef>
                <a:spcPct val="0"/>
              </a:spcBef>
              <a:spcAft>
                <a:spcPct val="0"/>
              </a:spcAft>
            </a:pPr>
            <a:r>
              <a:rPr lang="en-US" sz="1400">
                <a:solidFill>
                  <a:srgbClr val="000000"/>
                </a:solidFill>
              </a:rPr>
              <a:t>New York: Routledge. </a:t>
            </a:r>
          </a:p>
        </p:txBody>
      </p:sp>
      <p:sp>
        <p:nvSpPr>
          <p:cNvPr id="29722" name="Rectangle 37"/>
          <p:cNvSpPr>
            <a:spLocks noChangeArrowheads="1"/>
          </p:cNvSpPr>
          <p:nvPr/>
        </p:nvSpPr>
        <p:spPr bwMode="auto">
          <a:xfrm>
            <a:off x="381000" y="4572000"/>
            <a:ext cx="82296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29723" name="Text Box 38"/>
          <p:cNvSpPr txBox="1">
            <a:spLocks noChangeArrowheads="1"/>
          </p:cNvSpPr>
          <p:nvPr/>
        </p:nvSpPr>
        <p:spPr bwMode="auto">
          <a:xfrm rot="-4166195">
            <a:off x="910432" y="3356768"/>
            <a:ext cx="11366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Negative</a:t>
            </a:r>
            <a:endParaRPr lang="en-US">
              <a:solidFill>
                <a:srgbClr val="000000"/>
              </a:solidFill>
            </a:endParaRPr>
          </a:p>
        </p:txBody>
      </p:sp>
      <p:sp>
        <p:nvSpPr>
          <p:cNvPr id="29724" name="Text Box 40"/>
          <p:cNvSpPr txBox="1">
            <a:spLocks noChangeArrowheads="1"/>
          </p:cNvSpPr>
          <p:nvPr/>
        </p:nvSpPr>
        <p:spPr bwMode="auto">
          <a:xfrm rot="-2849498">
            <a:off x="1796257" y="2042318"/>
            <a:ext cx="6413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Low</a:t>
            </a:r>
          </a:p>
        </p:txBody>
      </p:sp>
      <p:sp>
        <p:nvSpPr>
          <p:cNvPr id="29725" name="Text Box 41"/>
          <p:cNvSpPr txBox="1">
            <a:spLocks noChangeArrowheads="1"/>
          </p:cNvSpPr>
          <p:nvPr/>
        </p:nvSpPr>
        <p:spPr bwMode="auto">
          <a:xfrm rot="-1185244">
            <a:off x="2819400" y="1066800"/>
            <a:ext cx="10477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Medium</a:t>
            </a:r>
          </a:p>
        </p:txBody>
      </p:sp>
      <p:sp>
        <p:nvSpPr>
          <p:cNvPr id="29726" name="Text Box 42"/>
          <p:cNvSpPr txBox="1">
            <a:spLocks noChangeArrowheads="1"/>
          </p:cNvSpPr>
          <p:nvPr/>
        </p:nvSpPr>
        <p:spPr bwMode="auto">
          <a:xfrm rot="2216282">
            <a:off x="6096000" y="1600200"/>
            <a:ext cx="692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333399"/>
                </a:solidFill>
              </a:rPr>
              <a:t>High</a:t>
            </a:r>
          </a:p>
        </p:txBody>
      </p:sp>
      <p:sp>
        <p:nvSpPr>
          <p:cNvPr id="29727" name="TextBox 1"/>
          <p:cNvSpPr txBox="1">
            <a:spLocks noChangeArrowheads="1"/>
          </p:cNvSpPr>
          <p:nvPr/>
        </p:nvSpPr>
        <p:spPr bwMode="auto">
          <a:xfrm>
            <a:off x="2036763" y="4684713"/>
            <a:ext cx="184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endParaRPr lang="en-US" sz="2800" b="1" dirty="0">
              <a:solidFill>
                <a:srgbClr val="000000"/>
              </a:solidFill>
            </a:endParaRPr>
          </a:p>
        </p:txBody>
      </p:sp>
      <p:sp>
        <p:nvSpPr>
          <p:cNvPr id="29728" name="Line 32"/>
          <p:cNvSpPr>
            <a:spLocks noChangeShapeType="1"/>
          </p:cNvSpPr>
          <p:nvPr/>
        </p:nvSpPr>
        <p:spPr bwMode="auto">
          <a:xfrm flipV="1">
            <a:off x="4343400" y="990600"/>
            <a:ext cx="457200" cy="3505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2525438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5-17 at 12.01.29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34482" y="2361498"/>
            <a:ext cx="6976634" cy="3789536"/>
          </a:xfrm>
          <a:prstGeom prst="rect">
            <a:avLst/>
          </a:prstGeom>
        </p:spPr>
      </p:pic>
      <p:sp>
        <p:nvSpPr>
          <p:cNvPr id="3" name="TextBox 2"/>
          <p:cNvSpPr txBox="1"/>
          <p:nvPr/>
        </p:nvSpPr>
        <p:spPr>
          <a:xfrm>
            <a:off x="1234482" y="303709"/>
            <a:ext cx="6492977" cy="1938992"/>
          </a:xfrm>
          <a:prstGeom prst="rect">
            <a:avLst/>
          </a:prstGeom>
          <a:noFill/>
        </p:spPr>
        <p:txBody>
          <a:bodyPr wrap="square" rtlCol="0">
            <a:spAutoFit/>
          </a:bodyPr>
          <a:lstStyle/>
          <a:p>
            <a:pPr algn="r"/>
            <a:r>
              <a:rPr lang="en-US" sz="2800" dirty="0">
                <a:solidFill>
                  <a:srgbClr val="000000"/>
                </a:solidFill>
                <a:latin typeface="Arial"/>
                <a:ea typeface="ＭＳ Ｐゴシック"/>
                <a:cs typeface="ＭＳ Ｐゴシック"/>
              </a:rPr>
              <a:t>This is the </a:t>
            </a:r>
            <a:r>
              <a:rPr lang="en-US" sz="4000" dirty="0">
                <a:solidFill>
                  <a:srgbClr val="000000"/>
                </a:solidFill>
                <a:latin typeface="Arial"/>
                <a:ea typeface="ＭＳ Ｐゴシック"/>
                <a:cs typeface="ＭＳ Ｐゴシック"/>
              </a:rPr>
              <a:t>hinge point </a:t>
            </a:r>
            <a:r>
              <a:rPr lang="en-US" sz="2800" dirty="0">
                <a:solidFill>
                  <a:srgbClr val="000000"/>
                </a:solidFill>
                <a:latin typeface="Arial"/>
                <a:ea typeface="ＭＳ Ｐゴシック"/>
                <a:cs typeface="ＭＳ Ｐゴシック"/>
              </a:rPr>
              <a:t>– </a:t>
            </a:r>
          </a:p>
          <a:p>
            <a:pPr algn="r"/>
            <a:r>
              <a:rPr lang="en-US" sz="2800" dirty="0">
                <a:solidFill>
                  <a:srgbClr val="000000"/>
                </a:solidFill>
                <a:latin typeface="Arial"/>
                <a:ea typeface="ＭＳ Ｐゴシック"/>
                <a:cs typeface="ＭＳ Ｐゴシック"/>
              </a:rPr>
              <a:t>a </a:t>
            </a:r>
            <a:r>
              <a:rPr lang="en-US" sz="4000" dirty="0">
                <a:solidFill>
                  <a:srgbClr val="000000"/>
                </a:solidFill>
                <a:latin typeface="Arial"/>
                <a:ea typeface="ＭＳ Ｐゴシック"/>
                <a:cs typeface="ＭＳ Ｐゴシック"/>
              </a:rPr>
              <a:t>year’s worth of growth</a:t>
            </a:r>
            <a:r>
              <a:rPr lang="en-US" sz="2800" dirty="0">
                <a:solidFill>
                  <a:srgbClr val="000000"/>
                </a:solidFill>
                <a:latin typeface="Arial"/>
                <a:ea typeface="ＭＳ Ｐゴシック"/>
                <a:cs typeface="ＭＳ Ｐゴシック"/>
              </a:rPr>
              <a:t> for a </a:t>
            </a:r>
            <a:r>
              <a:rPr lang="en-US" sz="4000" dirty="0">
                <a:solidFill>
                  <a:srgbClr val="000000"/>
                </a:solidFill>
                <a:latin typeface="Arial"/>
                <a:ea typeface="ＭＳ Ｐゴシック"/>
                <a:cs typeface="ＭＳ Ｐゴシック"/>
              </a:rPr>
              <a:t>year in school</a:t>
            </a:r>
            <a:r>
              <a:rPr lang="en-US" sz="2800" dirty="0">
                <a:solidFill>
                  <a:srgbClr val="000000"/>
                </a:solidFill>
                <a:latin typeface="Arial"/>
                <a:ea typeface="ＭＳ Ｐゴシック"/>
                <a:cs typeface="ＭＳ Ｐゴシック"/>
              </a:rPr>
              <a:t>. </a:t>
            </a:r>
          </a:p>
        </p:txBody>
      </p:sp>
      <p:sp>
        <p:nvSpPr>
          <p:cNvPr id="4" name="Left Arrow 3"/>
          <p:cNvSpPr/>
          <p:nvPr/>
        </p:nvSpPr>
        <p:spPr bwMode="auto">
          <a:xfrm rot="14959652">
            <a:off x="3413744" y="1823904"/>
            <a:ext cx="1028665" cy="609689"/>
          </a:xfrm>
          <a:prstGeom prst="leftArrow">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971989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1257</TotalTime>
  <Words>1756</Words>
  <Application>Microsoft Macintosh PowerPoint</Application>
  <PresentationFormat>On-screen Show (4:3)</PresentationFormat>
  <Paragraphs>556</Paragraphs>
  <Slides>42</Slides>
  <Notes>23</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42</vt:i4>
      </vt:variant>
    </vt:vector>
  </HeadingPairs>
  <TitlesOfParts>
    <vt:vector size="52" baseType="lpstr">
      <vt:lpstr>1_Office Theme</vt:lpstr>
      <vt:lpstr>3_Blank Presentation</vt:lpstr>
      <vt:lpstr>3_Office Theme</vt:lpstr>
      <vt:lpstr>7_Blank Presentation</vt:lpstr>
      <vt:lpstr>Office Theme</vt:lpstr>
      <vt:lpstr>5_Office Theme</vt:lpstr>
      <vt:lpstr>Blank</vt:lpstr>
      <vt:lpstr>2_Office Theme</vt:lpstr>
      <vt:lpstr>8_Office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Difficulty v. Complexity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Surface Learning is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Speaking &amp; Listening</vt:lpstr>
      <vt:lpstr>PowerPoint Presentation</vt:lpstr>
      <vt:lpstr>PowerPoint Presentation</vt:lpstr>
    </vt:vector>
  </TitlesOfParts>
  <Company>SDSU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Fisher</dc:creator>
  <cp:lastModifiedBy>Doug Fisher</cp:lastModifiedBy>
  <cp:revision>16</cp:revision>
  <dcterms:created xsi:type="dcterms:W3CDTF">2016-01-09T22:29:32Z</dcterms:created>
  <dcterms:modified xsi:type="dcterms:W3CDTF">2016-04-03T19:06:02Z</dcterms:modified>
</cp:coreProperties>
</file>